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48"/>
  </p:notesMasterIdLst>
  <p:handoutMasterIdLst>
    <p:handoutMasterId r:id="rId49"/>
  </p:handoutMasterIdLst>
  <p:sldIdLst>
    <p:sldId id="257" r:id="rId2"/>
    <p:sldId id="292" r:id="rId3"/>
    <p:sldId id="415" r:id="rId4"/>
    <p:sldId id="416" r:id="rId5"/>
    <p:sldId id="301" r:id="rId6"/>
    <p:sldId id="302" r:id="rId7"/>
    <p:sldId id="303" r:id="rId8"/>
    <p:sldId id="417" r:id="rId9"/>
    <p:sldId id="304" r:id="rId10"/>
    <p:sldId id="418" r:id="rId11"/>
    <p:sldId id="419" r:id="rId12"/>
    <p:sldId id="420" r:id="rId13"/>
    <p:sldId id="421" r:id="rId14"/>
    <p:sldId id="422" r:id="rId15"/>
    <p:sldId id="423" r:id="rId16"/>
    <p:sldId id="424" r:id="rId17"/>
    <p:sldId id="425" r:id="rId18"/>
    <p:sldId id="312" r:id="rId19"/>
    <p:sldId id="446" r:id="rId20"/>
    <p:sldId id="290" r:id="rId21"/>
    <p:sldId id="427" r:id="rId22"/>
    <p:sldId id="428" r:id="rId23"/>
    <p:sldId id="330" r:id="rId24"/>
    <p:sldId id="332" r:id="rId25"/>
    <p:sldId id="429" r:id="rId26"/>
    <p:sldId id="334" r:id="rId27"/>
    <p:sldId id="335" r:id="rId28"/>
    <p:sldId id="336" r:id="rId29"/>
    <p:sldId id="338" r:id="rId30"/>
    <p:sldId id="433" r:id="rId31"/>
    <p:sldId id="436" r:id="rId32"/>
    <p:sldId id="437" r:id="rId33"/>
    <p:sldId id="438" r:id="rId34"/>
    <p:sldId id="480" r:id="rId35"/>
    <p:sldId id="321" r:id="rId36"/>
    <p:sldId id="448" r:id="rId37"/>
    <p:sldId id="434" r:id="rId38"/>
    <p:sldId id="340" r:id="rId39"/>
    <p:sldId id="439" r:id="rId40"/>
    <p:sldId id="440" r:id="rId41"/>
    <p:sldId id="441" r:id="rId42"/>
    <p:sldId id="442" r:id="rId43"/>
    <p:sldId id="443" r:id="rId44"/>
    <p:sldId id="444" r:id="rId45"/>
    <p:sldId id="445" r:id="rId46"/>
    <p:sldId id="426" r:id="rId47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5E4D0"/>
    <a:srgbClr val="FFFF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5320" autoAdjust="0"/>
  </p:normalViewPr>
  <p:slideViewPr>
    <p:cSldViewPr>
      <p:cViewPr varScale="1">
        <p:scale>
          <a:sx n="79" d="100"/>
          <a:sy n="79" d="100"/>
        </p:scale>
        <p:origin x="149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123"/>
    </p:cViewPr>
  </p:sorterViewPr>
  <p:notesViewPr>
    <p:cSldViewPr>
      <p:cViewPr varScale="1">
        <p:scale>
          <a:sx n="63" d="100"/>
          <a:sy n="63" d="100"/>
        </p:scale>
        <p:origin x="3134" y="5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image" Target="../media/image20.e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85.wmf"/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png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6" Type="http://schemas.openxmlformats.org/officeDocument/2006/relationships/image" Target="../media/image74.wmf"/><Relationship Id="rId5" Type="http://schemas.openxmlformats.org/officeDocument/2006/relationships/image" Target="../media/image73.wmf"/><Relationship Id="rId4" Type="http://schemas.openxmlformats.org/officeDocument/2006/relationships/image" Target="../media/image72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000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3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205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05346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256564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21731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069637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692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9150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30041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81146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47E28D2-F9B1-4C5E-8022-C4DE9137C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7025344-7FEC-4E15-AC46-30593540FA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D1B11EE-515E-4F19-B76A-017B3721E0D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767B75-AEB0-4271-8B88-FE563A18413F}" type="datetimeFigureOut">
              <a:rPr lang="zh-CN" altLang="en-US" smtClean="0"/>
              <a:t>2021/11/22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6EC6F0-1054-4584-954B-0867DED9B6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D687512-FD3E-4322-A8D7-85FC84529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DB3899-63B8-4E11-8B67-FA2DD22D4AF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1268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6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jpe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21.e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jpeg"/><Relationship Id="rId5" Type="http://schemas.openxmlformats.org/officeDocument/2006/relationships/image" Target="../media/image29.png"/><Relationship Id="rId4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49.wmf"/><Relationship Id="rId5" Type="http://schemas.openxmlformats.org/officeDocument/2006/relationships/image" Target="../media/image47.png"/><Relationship Id="rId4" Type="http://schemas.openxmlformats.org/officeDocument/2006/relationships/oleObject" Target="../embeddings/oleObject5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7" Type="http://schemas.openxmlformats.org/officeDocument/2006/relationships/image" Target="../media/image56.jp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5.wmf"/><Relationship Id="rId11" Type="http://schemas.openxmlformats.org/officeDocument/2006/relationships/image" Target="../media/image68.png"/><Relationship Id="rId5" Type="http://schemas.openxmlformats.org/officeDocument/2006/relationships/oleObject" Target="../embeddings/oleObject7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9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wmf"/><Relationship Id="rId13" Type="http://schemas.openxmlformats.org/officeDocument/2006/relationships/oleObject" Target="../embeddings/oleObject15.bin"/><Relationship Id="rId3" Type="http://schemas.openxmlformats.org/officeDocument/2006/relationships/oleObject" Target="../embeddings/oleObject10.bin"/><Relationship Id="rId7" Type="http://schemas.openxmlformats.org/officeDocument/2006/relationships/oleObject" Target="../embeddings/oleObject12.bin"/><Relationship Id="rId12" Type="http://schemas.openxmlformats.org/officeDocument/2006/relationships/image" Target="../media/image73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70.wmf"/><Relationship Id="rId11" Type="http://schemas.openxmlformats.org/officeDocument/2006/relationships/oleObject" Target="../embeddings/oleObject14.bin"/><Relationship Id="rId5" Type="http://schemas.openxmlformats.org/officeDocument/2006/relationships/oleObject" Target="../embeddings/oleObject11.bin"/><Relationship Id="rId15" Type="http://schemas.openxmlformats.org/officeDocument/2006/relationships/image" Target="../media/image75.png"/><Relationship Id="rId10" Type="http://schemas.openxmlformats.org/officeDocument/2006/relationships/image" Target="../media/image72.wmf"/><Relationship Id="rId4" Type="http://schemas.openxmlformats.org/officeDocument/2006/relationships/image" Target="../media/image69.wmf"/><Relationship Id="rId9" Type="http://schemas.openxmlformats.org/officeDocument/2006/relationships/oleObject" Target="../embeddings/oleObject13.bin"/><Relationship Id="rId14" Type="http://schemas.openxmlformats.org/officeDocument/2006/relationships/image" Target="../media/image74.wmf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77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7.bin"/><Relationship Id="rId5" Type="http://schemas.openxmlformats.org/officeDocument/2006/relationships/image" Target="../media/image76.wmf"/><Relationship Id="rId4" Type="http://schemas.openxmlformats.org/officeDocument/2006/relationships/oleObject" Target="../embeddings/oleObject16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3" Type="http://schemas.openxmlformats.org/officeDocument/2006/relationships/image" Target="../media/image71.png"/><Relationship Id="rId7" Type="http://schemas.openxmlformats.org/officeDocument/2006/relationships/oleObject" Target="../embeddings/oleObject19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9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72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1.bin"/><Relationship Id="rId3" Type="http://schemas.openxmlformats.org/officeDocument/2006/relationships/image" Target="../media/image71.png"/><Relationship Id="rId7" Type="http://schemas.openxmlformats.org/officeDocument/2006/relationships/image" Target="../media/image760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50.png"/><Relationship Id="rId5" Type="http://schemas.openxmlformats.org/officeDocument/2006/relationships/image" Target="../media/image81.wmf"/><Relationship Id="rId10" Type="http://schemas.openxmlformats.org/officeDocument/2006/relationships/image" Target="../media/image77.png"/><Relationship Id="rId4" Type="http://schemas.openxmlformats.org/officeDocument/2006/relationships/oleObject" Target="../embeddings/oleObject20.bin"/><Relationship Id="rId9" Type="http://schemas.openxmlformats.org/officeDocument/2006/relationships/image" Target="../media/image82.wmf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84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83.wmf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microsoft.com/office/2007/relationships/hdphoto" Target="../media/hdphoto1.wdp"/><Relationship Id="rId7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0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12" Type="http://schemas.openxmlformats.org/officeDocument/2006/relationships/image" Target="../media/image101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5.png"/><Relationship Id="rId11" Type="http://schemas.openxmlformats.org/officeDocument/2006/relationships/image" Target="../media/image100.png"/><Relationship Id="rId5" Type="http://schemas.openxmlformats.org/officeDocument/2006/relationships/image" Target="../media/image94.png"/><Relationship Id="rId10" Type="http://schemas.openxmlformats.org/officeDocument/2006/relationships/image" Target="../media/image99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shuanggangang.SWF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png"/><Relationship Id="rId4" Type="http://schemas.openxmlformats.org/officeDocument/2006/relationships/hyperlink" Target="danganhuosaigang.sw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jpe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55576" y="1340768"/>
            <a:ext cx="7772400" cy="1470025"/>
          </a:xfrm>
        </p:spPr>
        <p:txBody>
          <a:bodyPr/>
          <a:lstStyle/>
          <a:p>
            <a:pPr algn="ctr"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液压传动及控制（乙）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917848" y="5013176"/>
            <a:ext cx="7308304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流体动力与机电系统国家重点实验室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2021.11.23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75656" y="67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活塞缸</a:t>
            </a: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单杆活塞缸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Rectangle 4"/>
          <p:cNvSpPr txBox="1">
            <a:spLocks noChangeArrowheads="1"/>
          </p:cNvSpPr>
          <p:nvPr/>
        </p:nvSpPr>
        <p:spPr bwMode="auto">
          <a:xfrm>
            <a:off x="271396" y="687748"/>
            <a:ext cx="8376256" cy="15891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一端带活塞杆，有缸筒固定和活塞杆固定两种安装方式。</a:t>
            </a:r>
          </a:p>
          <a:p>
            <a:pPr>
              <a:lnSpc>
                <a:spcPct val="150000"/>
              </a:lnSpc>
            </a:pPr>
            <a:r>
              <a:rPr lang="zh-CN" altLang="en-US" sz="20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两腔面积不等；压力相同时，推力不等；流量相同时，速度不等；</a:t>
            </a:r>
            <a:endParaRPr lang="en-US" altLang="zh-CN" sz="2000" b="1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kern="0" dirty="0">
                <a:solidFill>
                  <a:srgbClr val="0000FF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双向运动速度不同，推力也不同。</a:t>
            </a:r>
          </a:p>
        </p:txBody>
      </p:sp>
      <p:pic>
        <p:nvPicPr>
          <p:cNvPr id="12" name="Picture 5" descr="29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96"/>
          <a:stretch>
            <a:fillRect/>
          </a:stretch>
        </p:blipFill>
        <p:spPr bwMode="auto">
          <a:xfrm>
            <a:off x="1043608" y="2276872"/>
            <a:ext cx="6984776" cy="40493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5972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48020" y="13796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活塞缸</a:t>
            </a: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单杆活塞缸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Rectangle 4"/>
          <p:cNvSpPr>
            <a:spLocks noChangeArrowheads="1"/>
          </p:cNvSpPr>
          <p:nvPr/>
        </p:nvSpPr>
        <p:spPr bwMode="auto">
          <a:xfrm>
            <a:off x="3275856" y="510065"/>
            <a:ext cx="2232248" cy="5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推力、速度计算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3218834" y="880794"/>
                <a:ext cx="5544616" cy="21707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[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p>
                        <m:sSup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]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𝒒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34" y="880794"/>
                <a:ext cx="5544616" cy="21707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3"/>
              <p:cNvSpPr txBox="1">
                <a:spLocks noChangeArrowheads="1"/>
              </p:cNvSpPr>
              <p:nvPr/>
            </p:nvSpPr>
            <p:spPr>
              <a:xfrm>
                <a:off x="3383537" y="2985195"/>
                <a:ext cx="5183226" cy="3051334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>
                  <a:lnSpc>
                    <a:spcPct val="125000"/>
                  </a:lnSpc>
                  <a:buNone/>
                </a:pPr>
                <a:r>
                  <a:rPr lang="en-GB" altLang="zh-CN" sz="1800" b="1" kern="0" dirty="0">
                    <a:ea typeface="楷体_GB2312" pitchFamily="49" charset="-122"/>
                  </a:rPr>
                  <a:t>∵</a:t>
                </a:r>
                <a:r>
                  <a:rPr lang="en-US" altLang="zh-CN" sz="1800" b="1" kern="0" dirty="0">
                    <a:ea typeface="楷体_GB2312" pitchFamily="49" charset="-122"/>
                  </a:rPr>
                  <a:t>  A</a:t>
                </a:r>
                <a:r>
                  <a:rPr lang="en-US" altLang="zh-CN" sz="1800" b="1" kern="0" baseline="-30000" dirty="0">
                    <a:ea typeface="楷体_GB2312" pitchFamily="49" charset="-122"/>
                  </a:rPr>
                  <a:t>1</a:t>
                </a:r>
                <a:r>
                  <a:rPr lang="en-US" altLang="zh-CN" sz="1800" b="1" kern="0" dirty="0">
                    <a:ea typeface="楷体_GB2312" pitchFamily="49" charset="-122"/>
                  </a:rPr>
                  <a:t> &gt; A</a:t>
                </a:r>
                <a:r>
                  <a:rPr lang="en-US" altLang="zh-CN" sz="1800" b="1" kern="0" baseline="-30000" dirty="0">
                    <a:ea typeface="楷体_GB2312" pitchFamily="49" charset="-122"/>
                  </a:rPr>
                  <a:t>2</a:t>
                </a:r>
                <a:r>
                  <a:rPr lang="en-US" altLang="zh-CN" sz="1800" b="1" kern="0" dirty="0">
                    <a:ea typeface="楷体_GB2312" pitchFamily="49" charset="-122"/>
                  </a:rPr>
                  <a:t> </a:t>
                </a:r>
                <a:r>
                  <a:rPr lang="en-US" altLang="zh-CN" sz="1800" b="1" kern="0" dirty="0"/>
                  <a:t>  </a:t>
                </a:r>
                <a:r>
                  <a:rPr lang="en-GB" altLang="zh-CN" sz="1800" b="1" kern="0" dirty="0">
                    <a:ea typeface="楷体_GB2312" pitchFamily="49" charset="-122"/>
                  </a:rPr>
                  <a:t>∴</a:t>
                </a:r>
                <a:r>
                  <a:rPr lang="en-US" altLang="zh-CN" sz="1800" b="1" kern="0" dirty="0">
                    <a:ea typeface="楷体_GB2312" pitchFamily="49" charset="-122"/>
                  </a:rPr>
                  <a:t>  v</a:t>
                </a:r>
                <a:r>
                  <a:rPr lang="en-US" altLang="zh-CN" sz="1800" b="1" kern="0" baseline="-30000" dirty="0">
                    <a:ea typeface="楷体_GB2312" pitchFamily="49" charset="-122"/>
                  </a:rPr>
                  <a:t>1</a:t>
                </a:r>
                <a:r>
                  <a:rPr lang="en-US" altLang="zh-CN" sz="1800" b="1" kern="0" dirty="0">
                    <a:ea typeface="楷体_GB2312" pitchFamily="49" charset="-122"/>
                  </a:rPr>
                  <a:t> &lt; v</a:t>
                </a:r>
                <a:r>
                  <a:rPr lang="en-US" altLang="zh-CN" sz="1800" b="1" kern="0" baseline="-30000" dirty="0">
                    <a:ea typeface="楷体_GB2312" pitchFamily="49" charset="-122"/>
                  </a:rPr>
                  <a:t>2</a:t>
                </a:r>
                <a:r>
                  <a:rPr lang="en-US" altLang="zh-CN" sz="1800" b="1" kern="0" dirty="0">
                    <a:ea typeface="楷体_GB2312" pitchFamily="49" charset="-122"/>
                  </a:rPr>
                  <a:t>     F</a:t>
                </a:r>
                <a:r>
                  <a:rPr lang="en-US" altLang="zh-CN" sz="1800" b="1" kern="0" baseline="-30000" dirty="0">
                    <a:ea typeface="楷体_GB2312" pitchFamily="49" charset="-122"/>
                  </a:rPr>
                  <a:t>1</a:t>
                </a:r>
                <a:r>
                  <a:rPr lang="en-US" altLang="zh-CN" sz="1800" b="1" kern="0" dirty="0">
                    <a:ea typeface="楷体_GB2312" pitchFamily="49" charset="-122"/>
                  </a:rPr>
                  <a:t> &gt; F</a:t>
                </a:r>
                <a:r>
                  <a:rPr lang="en-US" altLang="zh-CN" sz="1800" b="1" kern="0" baseline="-30000" dirty="0">
                    <a:ea typeface="楷体_GB2312" pitchFamily="49" charset="-122"/>
                  </a:rPr>
                  <a:t>2 </a:t>
                </a:r>
                <a:endParaRPr lang="en-US" altLang="zh-CN" sz="1800" b="1" kern="0" dirty="0"/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1800" b="1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故  活塞杆伸出时，推力较大，速度较小 </a:t>
                </a:r>
                <a:endParaRPr lang="en-US" altLang="zh-CN" sz="1800" b="1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en-US" altLang="zh-CN" sz="1800" b="1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     </a:t>
                </a:r>
                <a:r>
                  <a:rPr lang="zh-CN" altLang="en-US" sz="1800" b="1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活塞杆缩回时，推力较小，速度较大 </a:t>
                </a:r>
                <a:endParaRPr lang="en-US" altLang="zh-CN" sz="1800" b="1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1800" b="1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因而：活塞杆伸出时，适用于重载慢速 </a:t>
                </a:r>
                <a:endParaRPr lang="en-US" altLang="zh-CN" sz="1800" b="1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1800" b="1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活塞杆缩回时，适用于轻载快速 </a:t>
                </a:r>
              </a:p>
              <a:p>
                <a:pPr marL="0" indent="0">
                  <a:lnSpc>
                    <a:spcPct val="125000"/>
                  </a:lnSpc>
                  <a:buNone/>
                </a:pPr>
                <a:r>
                  <a:rPr lang="zh-CN" altLang="en-US" sz="2000" b="1" u="sng" dirty="0">
                    <a:latin typeface="华文中宋" panose="02010600040101010101" pitchFamily="2" charset="-122"/>
                    <a:ea typeface="华文中宋" panose="02010600040101010101" pitchFamily="2" charset="-122"/>
                  </a:rPr>
                  <a:t>往复速比</a:t>
                </a:r>
                <a:r>
                  <a:rPr lang="zh-CN" altLang="en-US" sz="1800" b="1" u="sng" kern="0" dirty="0">
                    <a:ea typeface="楷体_GB2312" pitchFamily="49" charset="-122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kern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sSubPr>
                      <m:e>
                        <m:r>
                          <a:rPr lang="zh-CN" altLang="en-US" sz="1800" b="1" i="1" kern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𝝀</m:t>
                        </m:r>
                      </m:e>
                      <m:sub>
                        <m:r>
                          <a:rPr lang="en-US" altLang="zh-CN" sz="1800" b="1" i="1" kern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  <m:t>𝒗</m:t>
                        </m:r>
                      </m:sub>
                    </m:sSub>
                    <m:r>
                      <a:rPr lang="en-US" altLang="zh-CN" sz="1800" b="1" i="1" kern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800" b="1" i="1" kern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b="1" i="1" kern="0" smtClean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0" smtClean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800" b="1" i="1" kern="0" smtClean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𝟐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800" b="1" i="1" kern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1" i="1" kern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sz="1800" b="1" i="1" kern="0" smtClean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𝟏</m:t>
                            </m:r>
                          </m:sub>
                        </m:sSub>
                      </m:den>
                    </m:f>
                    <m:r>
                      <a:rPr lang="en-US" altLang="zh-CN" sz="1800" b="1" i="1" kern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1800" b="1" i="1" kern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𝑫</m:t>
                            </m:r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  <m:r>
                          <a:rPr lang="en-US" altLang="zh-CN" sz="1800" b="1" i="1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𝒅</m:t>
                            </m:r>
                          </m:e>
                          <m:sup>
                            <m:r>
                              <a:rPr lang="en-US" altLang="zh-CN" sz="1800" b="1" i="1"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altLang="zh-CN" sz="1800" b="1" kern="0" dirty="0">
                    <a:ea typeface="楷体_GB2312" pitchFamily="49" charset="-122"/>
                  </a:rPr>
                  <a:t>        </a:t>
                </a:r>
                <a14:m>
                  <m:oMath xmlns:m="http://schemas.openxmlformats.org/officeDocument/2006/math">
                    <m:r>
                      <a:rPr lang="en-US" altLang="zh-CN" sz="1800" b="1" i="1" kern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𝒅</m:t>
                    </m:r>
                    <m:r>
                      <a:rPr lang="en-US" altLang="zh-CN" sz="1800" b="1" i="1" kern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=</m:t>
                    </m:r>
                    <m:r>
                      <a:rPr lang="en-US" altLang="zh-CN" sz="1800" b="1" i="1" kern="0" smtClean="0">
                        <a:latin typeface="Cambria Math" panose="02040503050406030204" pitchFamily="18" charset="0"/>
                        <a:ea typeface="楷体_GB2312" pitchFamily="49" charset="-122"/>
                      </a:rPr>
                      <m:t>𝑫</m:t>
                    </m:r>
                    <m:rad>
                      <m:radPr>
                        <m:degHide m:val="on"/>
                        <m:ctrlPr>
                          <a:rPr lang="en-US" altLang="zh-CN" sz="1800" b="1" i="1" kern="0" smtClean="0">
                            <a:latin typeface="Cambria Math" panose="02040503050406030204" pitchFamily="18" charset="0"/>
                            <a:ea typeface="楷体_GB2312" pitchFamily="49" charset="-122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altLang="zh-CN" sz="1800" b="1" i="1" kern="0" smtClean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1800" b="1" i="1" kern="0">
                                    <a:latin typeface="Cambria Math" panose="02040503050406030204" pitchFamily="18" charset="0"/>
                                    <a:ea typeface="楷体_GB2312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b="1" i="1" kern="0">
                                    <a:latin typeface="Cambria Math" panose="02040503050406030204" pitchFamily="18" charset="0"/>
                                    <a:ea typeface="楷体_GB2312" pitchFamily="49" charset="-122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1800" b="1" i="1" kern="0">
                                    <a:latin typeface="Cambria Math" panose="02040503050406030204" pitchFamily="18" charset="0"/>
                                    <a:ea typeface="楷体_GB2312" pitchFamily="49" charset="-122"/>
                                  </a:rPr>
                                  <m:t>𝒗</m:t>
                                </m:r>
                              </m:sub>
                            </m:sSub>
                            <m:r>
                              <a:rPr lang="en-US" altLang="zh-CN" sz="1800" b="1" i="1" kern="0" smtClean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−</m:t>
                            </m:r>
                            <m:r>
                              <a:rPr lang="en-US" altLang="zh-CN" sz="1800" b="1" i="1" kern="0" smtClean="0">
                                <a:latin typeface="Cambria Math" panose="02040503050406030204" pitchFamily="18" charset="0"/>
                                <a:ea typeface="楷体_GB2312" pitchFamily="49" charset="-122"/>
                              </a:rPr>
                              <m:t>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800" b="1" i="1" kern="0">
                                    <a:latin typeface="Cambria Math" panose="02040503050406030204" pitchFamily="18" charset="0"/>
                                    <a:ea typeface="楷体_GB2312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b="1" i="1" kern="0">
                                    <a:latin typeface="Cambria Math" panose="02040503050406030204" pitchFamily="18" charset="0"/>
                                    <a:ea typeface="楷体_GB2312" pitchFamily="49" charset="-122"/>
                                  </a:rPr>
                                  <m:t>𝝀</m:t>
                                </m:r>
                              </m:e>
                              <m:sub>
                                <m:r>
                                  <a:rPr lang="en-US" altLang="zh-CN" sz="1800" b="1" i="1" kern="0">
                                    <a:latin typeface="Cambria Math" panose="02040503050406030204" pitchFamily="18" charset="0"/>
                                    <a:ea typeface="楷体_GB2312" pitchFamily="49" charset="-122"/>
                                  </a:rPr>
                                  <m:t>𝒗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altLang="zh-CN" sz="1800" b="1" kern="0" dirty="0">
                  <a:ea typeface="楷体_GB2312" pitchFamily="49" charset="-122"/>
                </a:endParaRPr>
              </a:p>
            </p:txBody>
          </p:sp>
        </mc:Choice>
        <mc:Fallback xmlns="">
          <p:sp>
            <p:nvSpPr>
              <p:cNvPr id="1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3537" y="2985195"/>
                <a:ext cx="5183226" cy="3051334"/>
              </a:xfrm>
              <a:prstGeom prst="rect">
                <a:avLst/>
              </a:prstGeom>
              <a:blipFill>
                <a:blip r:embed="rId5"/>
                <a:stretch>
                  <a:fillRect l="-1176" t="-6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矩形 19"/>
          <p:cNvSpPr/>
          <p:nvPr/>
        </p:nvSpPr>
        <p:spPr>
          <a:xfrm>
            <a:off x="971600" y="5792450"/>
            <a:ext cx="6019673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活塞杆直径越小，两个方向速度差值越小。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固定方式和工作过程皆与双杆活塞液压缸相同。</a:t>
            </a:r>
            <a:endParaRPr lang="en-US" altLang="zh-CN" b="1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运动行程皆为两倍的活塞或缸体的有效行程。</a:t>
            </a:r>
          </a:p>
        </p:txBody>
      </p:sp>
      <p:pic>
        <p:nvPicPr>
          <p:cNvPr id="10" name="5T2.EPS" descr="id:2147504917;FounderCES">
            <a:extLst>
              <a:ext uri="{FF2B5EF4-FFF2-40B4-BE49-F238E27FC236}">
                <a16:creationId xmlns:a16="http://schemas.microsoft.com/office/drawing/2014/main" id="{C7E8ED79-DC13-41FA-8676-ED67B474E58A}"/>
              </a:ext>
            </a:extLst>
          </p:cNvPr>
          <p:cNvPicPr/>
          <p:nvPr/>
        </p:nvPicPr>
        <p:blipFill rotWithShape="1">
          <a:blip r:embed="rId6"/>
          <a:srcRect r="48342"/>
          <a:stretch/>
        </p:blipFill>
        <p:spPr>
          <a:xfrm>
            <a:off x="605063" y="565734"/>
            <a:ext cx="2232247" cy="2415511"/>
          </a:xfrm>
          <a:prstGeom prst="rect">
            <a:avLst/>
          </a:prstGeom>
        </p:spPr>
      </p:pic>
      <p:pic>
        <p:nvPicPr>
          <p:cNvPr id="12" name="5T2.EPS" descr="id:2147504917;FounderCES">
            <a:extLst>
              <a:ext uri="{FF2B5EF4-FFF2-40B4-BE49-F238E27FC236}">
                <a16:creationId xmlns:a16="http://schemas.microsoft.com/office/drawing/2014/main" id="{7910E9D1-AFA2-45DC-AED7-3E66D127A5BA}"/>
              </a:ext>
            </a:extLst>
          </p:cNvPr>
          <p:cNvPicPr/>
          <p:nvPr/>
        </p:nvPicPr>
        <p:blipFill rotWithShape="1">
          <a:blip r:embed="rId6"/>
          <a:srcRect l="50109"/>
          <a:stretch/>
        </p:blipFill>
        <p:spPr>
          <a:xfrm>
            <a:off x="899592" y="3198831"/>
            <a:ext cx="2165932" cy="2160240"/>
          </a:xfrm>
          <a:prstGeom prst="rect">
            <a:avLst/>
          </a:prstGeom>
        </p:spPr>
      </p:pic>
      <p:sp>
        <p:nvSpPr>
          <p:cNvPr id="8" name="Rectangle 3"/>
          <p:cNvSpPr txBox="1">
            <a:spLocks noChangeArrowheads="1"/>
          </p:cNvSpPr>
          <p:nvPr/>
        </p:nvSpPr>
        <p:spPr>
          <a:xfrm>
            <a:off x="775015" y="2773376"/>
            <a:ext cx="1628229" cy="378053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b="1" kern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 </a:t>
            </a:r>
            <a:r>
              <a:rPr lang="zh-CN" altLang="en-US" sz="1600" b="1" kern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缸无杆腔进油</a:t>
            </a:r>
            <a:endParaRPr lang="zh-CN" altLang="en-US" sz="1800" b="1" kern="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>
          <a:xfrm>
            <a:off x="770160" y="5086174"/>
            <a:ext cx="1872192" cy="313536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en-US" altLang="zh-CN" sz="1600" b="1" kern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b </a:t>
            </a:r>
            <a:r>
              <a:rPr lang="zh-CN" altLang="en-US" sz="1600" b="1" kern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缸有杆腔进油</a:t>
            </a:r>
            <a:endParaRPr lang="zh-CN" altLang="en-US" sz="1800" b="1" kern="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41757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548020" y="13796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活塞缸</a:t>
            </a: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单杆活塞缸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306761" y="794051"/>
            <a:ext cx="3960440" cy="2449059"/>
            <a:chOff x="317168" y="692696"/>
            <a:chExt cx="3960440" cy="2449059"/>
          </a:xfrm>
        </p:grpSpPr>
        <p:pic>
          <p:nvPicPr>
            <p:cNvPr id="11" name="Picture 6" descr="差动连接的单杆活塞缸"/>
            <p:cNvPicPr>
              <a:picLocks noChangeAspect="1" noChangeArrowheads="1"/>
            </p:cNvPicPr>
            <p:nvPr/>
          </p:nvPicPr>
          <p:blipFill>
            <a:blip r:embed="rId2">
              <a:duotone>
                <a:prstClr val="black"/>
                <a:srgbClr val="D9C3A5">
                  <a:tint val="50000"/>
                  <a:satMod val="18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7168" y="692696"/>
              <a:ext cx="3960440" cy="2362724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3"/>
            <p:cNvSpPr txBox="1">
              <a:spLocks noChangeArrowheads="1"/>
            </p:cNvSpPr>
            <p:nvPr/>
          </p:nvSpPr>
          <p:spPr>
            <a:xfrm>
              <a:off x="1259632" y="2708920"/>
              <a:ext cx="432048" cy="432835"/>
            </a:xfrm>
            <a:prstGeom prst="rect">
              <a:avLst/>
            </a:prstGeom>
          </p:spPr>
          <p:txBody>
            <a:bodyPr/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>
                <a:buNone/>
              </a:pPr>
              <a:r>
                <a:rPr lang="en-US" altLang="zh-CN" sz="2000" b="1" kern="0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c</a:t>
              </a:r>
              <a:endParaRPr lang="zh-CN" altLang="en-US" sz="2000" b="1" kern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332866" y="3718269"/>
            <a:ext cx="8009655" cy="99535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单杆活塞液压缸两腔同时通入流体时，利用两端面积差进行工作的连接形式。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差动缸只能向一个方向运动。 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4267201" y="658861"/>
            <a:ext cx="2232248" cy="5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推力、速度计算</a:t>
            </a:r>
          </a:p>
        </p:txBody>
      </p:sp>
      <p:sp>
        <p:nvSpPr>
          <p:cNvPr id="20" name="Rectangle 4"/>
          <p:cNvSpPr>
            <a:spLocks noChangeArrowheads="1"/>
          </p:cNvSpPr>
          <p:nvPr/>
        </p:nvSpPr>
        <p:spPr bwMode="auto">
          <a:xfrm>
            <a:off x="221242" y="3139293"/>
            <a:ext cx="1493287" cy="53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差动连接 </a:t>
            </a:r>
          </a:p>
        </p:txBody>
      </p:sp>
      <p:sp>
        <p:nvSpPr>
          <p:cNvPr id="22" name="Rectangle 3"/>
          <p:cNvSpPr txBox="1">
            <a:spLocks noChangeArrowheads="1"/>
          </p:cNvSpPr>
          <p:nvPr/>
        </p:nvSpPr>
        <p:spPr>
          <a:xfrm>
            <a:off x="1115616" y="5071370"/>
            <a:ext cx="6059079" cy="156068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2400" kern="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伸出速度较快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，而</a:t>
            </a:r>
            <a:r>
              <a:rPr lang="zh-CN" altLang="en-US" sz="2400" kern="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推力较小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在不增加流量的前提下，实现快速运动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用于机构</a:t>
            </a:r>
            <a:r>
              <a:rPr lang="zh-CN" altLang="en-US" sz="2400" kern="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快进</a:t>
            </a: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，不增加泵的容量和功率 </a:t>
            </a:r>
          </a:p>
          <a:p>
            <a:endParaRPr lang="en-US" altLang="zh-CN" sz="2400" b="1" kern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/>
              <p:cNvSpPr txBox="1"/>
              <p:nvPr/>
            </p:nvSpPr>
            <p:spPr>
              <a:xfrm>
                <a:off x="4628489" y="1206752"/>
                <a:ext cx="3962322" cy="141677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d>
                        <m:d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𝒒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𝟑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23" name="文本框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28489" y="1206752"/>
                <a:ext cx="3962322" cy="141677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377402" y="2581347"/>
                <a:ext cx="4572000" cy="909480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zh-CN" altLang="en-US" dirty="0"/>
                  <a:t>若差动缸向右运动速度和向左运动速度相同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𝒗</m:t>
                            </m:r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𝟑</m:t>
                            </m:r>
                          </m:sub>
                        </m:sSub>
                        <m: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𝒗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dirty="0"/>
                  <a:t> </a:t>
                </a:r>
                <a:r>
                  <a:rPr lang="zh-CN" altLang="en-US" dirty="0">
                    <a:latin typeface="等线" panose="02010600030101010101" pitchFamily="2" charset="-122"/>
                    <a:ea typeface="等线" panose="02010600030101010101" pitchFamily="2" charset="-122"/>
                  </a:rPr>
                  <a:t>  →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𝐷</m:t>
                    </m:r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</m:ctrlPr>
                      </m:radPr>
                      <m:deg/>
                      <m:e>
                        <m:r>
                          <a:rPr lang="en-US" altLang="zh-CN" b="0" i="1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  <a:ea typeface="等线" panose="02010600030101010101" pitchFamily="2" charset="-122"/>
                          </a:rPr>
                          <m:t>2</m:t>
                        </m:r>
                      </m:e>
                    </m:rad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  <a:ea typeface="等线" panose="02010600030101010101" pitchFamily="2" charset="-122"/>
                      </a:rPr>
                      <m:t>𝑑</m:t>
                    </m:r>
                  </m:oMath>
                </a14:m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7402" y="2581347"/>
                <a:ext cx="4572000" cy="909480"/>
              </a:xfrm>
              <a:prstGeom prst="rect">
                <a:avLst/>
              </a:prstGeom>
              <a:blipFill>
                <a:blip r:embed="rId4"/>
                <a:stretch>
                  <a:fillRect l="-800" r="-800" b="-9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ectangle 4"/>
          <p:cNvSpPr>
            <a:spLocks noChangeArrowheads="1"/>
          </p:cNvSpPr>
          <p:nvPr/>
        </p:nvSpPr>
        <p:spPr bwMode="auto">
          <a:xfrm>
            <a:off x="187707" y="5040258"/>
            <a:ext cx="1493287" cy="53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特点</a:t>
            </a:r>
          </a:p>
        </p:txBody>
      </p:sp>
      <p:sp>
        <p:nvSpPr>
          <p:cNvPr id="25" name="Rectangle 4"/>
          <p:cNvSpPr>
            <a:spLocks noChangeArrowheads="1"/>
          </p:cNvSpPr>
          <p:nvPr/>
        </p:nvSpPr>
        <p:spPr bwMode="auto">
          <a:xfrm>
            <a:off x="186257" y="5502017"/>
            <a:ext cx="1493287" cy="5342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应用</a:t>
            </a:r>
          </a:p>
        </p:txBody>
      </p:sp>
      <p:pic>
        <p:nvPicPr>
          <p:cNvPr id="15" name="5T3.EPS" descr="id:2147504934;FounderCES">
            <a:extLst>
              <a:ext uri="{FF2B5EF4-FFF2-40B4-BE49-F238E27FC236}">
                <a16:creationId xmlns:a16="http://schemas.microsoft.com/office/drawing/2014/main" id="{4CA02BDA-0F29-4D91-B8A8-2A895E543E6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7022428" y="4828814"/>
            <a:ext cx="2003695" cy="1877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813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3028C12-9DAE-4ABC-B310-9BD5D08C97CB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13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323528" y="748010"/>
            <a:ext cx="792075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黑体" panose="02010609060101010101" pitchFamily="49" charset="-122"/>
              </a:rPr>
              <a:t>定义</a:t>
            </a:r>
            <a:r>
              <a:rPr lang="zh-CN" altLang="en-US" sz="2400" b="1" dirty="0">
                <a:latin typeface="黑体" panose="02010609060101010101" pitchFamily="49" charset="-122"/>
              </a:rPr>
              <a:t>  在缸体内做相对往复运动的组件是</a:t>
            </a:r>
            <a:r>
              <a:rPr lang="zh-CN" altLang="en-US" sz="2400" b="1" dirty="0">
                <a:solidFill>
                  <a:schemeClr val="accent6"/>
                </a:solidFill>
                <a:latin typeface="黑体" panose="02010609060101010101" pitchFamily="49" charset="-122"/>
              </a:rPr>
              <a:t>柱塞</a:t>
            </a:r>
            <a:r>
              <a:rPr lang="zh-CN" altLang="en-US" sz="2400" b="1" dirty="0">
                <a:latin typeface="黑体" panose="02010609060101010101" pitchFamily="49" charset="-122"/>
              </a:rPr>
              <a:t>的液压缸。</a:t>
            </a: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柱塞式液压缸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Picture 6" descr="柱塞式液压缸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753" y="1316937"/>
            <a:ext cx="6510697" cy="2312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9"/>
          <p:cNvSpPr txBox="1">
            <a:spLocks noChangeArrowheads="1"/>
          </p:cNvSpPr>
          <p:nvPr/>
        </p:nvSpPr>
        <p:spPr bwMode="auto">
          <a:xfrm>
            <a:off x="309534" y="1200993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结构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467544" y="3506235"/>
            <a:ext cx="233910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推力、速度计算</a:t>
            </a:r>
          </a:p>
        </p:txBody>
      </p:sp>
      <p:pic>
        <p:nvPicPr>
          <p:cNvPr id="26626" name="Picture 2" descr="https://gimg2.baidu.com/image_search/src=http%3A%2F%2Fimg.mp.itc.cn%2Fupload%2F20170626%2Ff9f24c1f6b76461e8e1c296ac4331139_th.jpg&amp;refer=http%3A%2F%2Fimg.mp.itc.cn&amp;app=2002&amp;size=f9999,10000&amp;q=a80&amp;n=0&amp;g=0n&amp;fmt=jpeg?sec=1627451018&amp;t=f0a326a6de2c1251a911ec9fa4b7dd57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1" t="3802" r="11286" b="3821"/>
          <a:stretch/>
        </p:blipFill>
        <p:spPr bwMode="auto">
          <a:xfrm>
            <a:off x="543846" y="4074685"/>
            <a:ext cx="2916457" cy="1275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1674355" y="5202894"/>
                <a:ext cx="3962322" cy="15835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𝑭</m:t>
                      </m:r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𝒑𝑨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altLang="zh-CN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den>
                      </m:f>
                      <m:r>
                        <a:rPr lang="en-US" altLang="zh-CN" b="1" i="1" smtClean="0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</m:num>
                        <m:den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  <m:sSub>
                        <m:sSubPr>
                          <m:ctrlP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4355" y="5202894"/>
                <a:ext cx="3962322" cy="15835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5075194" y="6281387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>
                <a:latin typeface="黑体" panose="02010609060101010101" pitchFamily="49" charset="-122"/>
                <a:ea typeface="黑体" panose="02010609060101010101" pitchFamily="49" charset="-122"/>
              </a:rPr>
              <a:t>d-</a:t>
            </a: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</a:rPr>
              <a:t>柱塞直径</a:t>
            </a:r>
            <a:endParaRPr lang="zh-CN" altLang="en-US" dirty="0"/>
          </a:p>
        </p:txBody>
      </p:sp>
      <p:pic>
        <p:nvPicPr>
          <p:cNvPr id="13" name="5T4.EPS" descr="id:2147504964;FounderCES">
            <a:extLst>
              <a:ext uri="{FF2B5EF4-FFF2-40B4-BE49-F238E27FC236}">
                <a16:creationId xmlns:a16="http://schemas.microsoft.com/office/drawing/2014/main" id="{79C9811A-3749-4FAB-8178-3FBFF63BB0E8}"/>
              </a:ext>
            </a:extLst>
          </p:cNvPr>
          <p:cNvPicPr/>
          <p:nvPr/>
        </p:nvPicPr>
        <p:blipFill rotWithShape="1">
          <a:blip r:embed="rId5"/>
          <a:srcRect t="40217"/>
          <a:stretch/>
        </p:blipFill>
        <p:spPr>
          <a:xfrm>
            <a:off x="4561020" y="3885999"/>
            <a:ext cx="3683266" cy="1655064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1C5AF6F9-2CB5-4865-BE3F-D64FC144BBAD}"/>
              </a:ext>
            </a:extLst>
          </p:cNvPr>
          <p:cNvSpPr/>
          <p:nvPr/>
        </p:nvSpPr>
        <p:spPr>
          <a:xfrm>
            <a:off x="4622434" y="5535646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28600" algn="ctr"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双柱塞缸</a:t>
            </a:r>
            <a:endParaRPr lang="zh-CN" altLang="zh-CN" sz="20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缸筒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柱塞</a:t>
            </a:r>
            <a:endParaRPr lang="zh-CN" altLang="zh-CN" sz="20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pic>
        <p:nvPicPr>
          <p:cNvPr id="17" name="5T4.EPS" descr="id:2147504964;FounderCES">
            <a:extLst>
              <a:ext uri="{FF2B5EF4-FFF2-40B4-BE49-F238E27FC236}">
                <a16:creationId xmlns:a16="http://schemas.microsoft.com/office/drawing/2014/main" id="{4F1E0EB6-9361-4B85-A8FC-AFA79F66814D}"/>
              </a:ext>
            </a:extLst>
          </p:cNvPr>
          <p:cNvPicPr/>
          <p:nvPr/>
        </p:nvPicPr>
        <p:blipFill rotWithShape="1">
          <a:blip r:embed="rId5"/>
          <a:srcRect b="63721"/>
          <a:stretch/>
        </p:blipFill>
        <p:spPr>
          <a:xfrm>
            <a:off x="335854" y="4027501"/>
            <a:ext cx="3479862" cy="1323134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E259CD54-CD1D-4645-A9C2-81544CA485EC}"/>
              </a:ext>
            </a:extLst>
          </p:cNvPr>
          <p:cNvSpPr/>
          <p:nvPr/>
        </p:nvSpPr>
        <p:spPr>
          <a:xfrm>
            <a:off x="739059" y="5318169"/>
            <a:ext cx="1619290" cy="2541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单柱塞缸</a:t>
            </a:r>
            <a:endParaRPr lang="zh-CN" altLang="zh-CN" sz="14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47931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3028C12-9DAE-4ABC-B310-9BD5D08C97CB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14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柱塞式液压缸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327943" y="640748"/>
            <a:ext cx="8002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特点</a:t>
            </a: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193354" y="1102413"/>
            <a:ext cx="8820472" cy="32626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柱塞柱塞工作时总是受压，一般较粗 → 水平放置易下垂，产生单边磨损；常垂直放置，为减轻重量、减少弯曲变形，柱塞常做成空心；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缸体内壁与柱塞不接触，缸筒内壁不需精加工，工艺性好；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柱塞运动，缸盖导向套导向（柱塞与缸盖上的导向套配合）；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适用于行程较长场合；</a:t>
            </a:r>
            <a:endParaRPr lang="en-US" altLang="zh-CN" sz="2000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只能单向运动，回程需靠外力（自重、弹簧力）；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需双向运动，常两个柱塞缸组合应用使用。</a:t>
            </a:r>
            <a:endParaRPr lang="en-US" altLang="zh-CN" sz="2000" b="1" dirty="0">
              <a:latin typeface="黑体" panose="02010609060101010101" pitchFamily="49" charset="-122"/>
            </a:endParaRPr>
          </a:p>
        </p:txBody>
      </p:sp>
      <p:pic>
        <p:nvPicPr>
          <p:cNvPr id="13" name="Picture 4" descr="柱塞缸应用实例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4421624"/>
            <a:ext cx="2713633" cy="2182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8" name="Picture 2" descr="https://gimg2.baidu.com/image_search/src=http%3A%2F%2Fimg011.hc360.cn%2Fm1%2FM04%2F59%2F54%2FwKhQb1RBPlKEHobpAAAAAJWosAk382.jpg&amp;refer=http%3A%2F%2Fimg011.hc360.cn&amp;app=2002&amp;size=f9999,10000&amp;q=a80&amp;n=0&amp;g=0n&amp;fmt=jpeg?sec=1627453907&amp;t=653acd14ff84b64e34481700348da000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7623" y="4408072"/>
            <a:ext cx="3199654" cy="2209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6637277" y="4409794"/>
            <a:ext cx="400110" cy="219386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vert="eaVert" wrap="square" rtlCol="0">
            <a:spAutoFit/>
          </a:bodyPr>
          <a:lstStyle/>
          <a:p>
            <a:pPr algn="ctr"/>
            <a:r>
              <a:rPr lang="zh-CN" altLang="en-US" sz="1400" dirty="0"/>
              <a:t>大型拉床柱塞式液压缸</a:t>
            </a:r>
          </a:p>
        </p:txBody>
      </p:sp>
    </p:spTree>
    <p:extLst>
      <p:ext uri="{BB962C8B-B14F-4D97-AF65-F5344CB8AC3E}">
        <p14:creationId xmlns:p14="http://schemas.microsoft.com/office/powerpoint/2010/main" val="2485703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3028C12-9DAE-4ABC-B310-9BD5D08C97CB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15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其他液压缸</a:t>
            </a: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增压缸</a:t>
            </a:r>
            <a:endParaRPr lang="en-US" sz="2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340652" y="791738"/>
            <a:ext cx="8306461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活塞缸和柱塞缸组合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利用活塞和柱塞有效面积的不同使液压系统的局部区域获得高压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 b="1" dirty="0">
              <a:latin typeface="黑体" panose="02010609060101010101" pitchFamily="49" charset="-122"/>
            </a:endParaRPr>
          </a:p>
        </p:txBody>
      </p:sp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27054422"/>
              </p:ext>
            </p:extLst>
          </p:nvPr>
        </p:nvGraphicFramePr>
        <p:xfrm>
          <a:off x="1013112" y="3035398"/>
          <a:ext cx="1693863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4" name="公式" r:id="rId4" imgW="981126" imgH="390525" progId="Equation.3">
                  <p:embed/>
                </p:oleObj>
              </mc:Choice>
              <mc:Fallback>
                <p:oleObj name="公式" r:id="rId4" imgW="981126" imgH="390525" progId="Equation.3">
                  <p:embed/>
                  <p:pic>
                    <p:nvPicPr>
                      <p:cNvPr id="2478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3112" y="3035398"/>
                        <a:ext cx="1693863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655882" y="1870181"/>
            <a:ext cx="2500384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000" b="1" dirty="0">
                <a:solidFill>
                  <a:schemeClr val="accent2"/>
                </a:solidFill>
                <a:latin typeface="楷体_GB2312" pitchFamily="49" charset="-122"/>
                <a:ea typeface="楷体_GB2312" pitchFamily="49" charset="-122"/>
              </a:rPr>
              <a:t>输出高于泵压的压力</a:t>
            </a:r>
          </a:p>
        </p:txBody>
      </p:sp>
      <p:grpSp>
        <p:nvGrpSpPr>
          <p:cNvPr id="32" name="Group 10"/>
          <p:cNvGrpSpPr>
            <a:grpSpLocks/>
          </p:cNvGrpSpPr>
          <p:nvPr/>
        </p:nvGrpSpPr>
        <p:grpSpPr bwMode="auto">
          <a:xfrm>
            <a:off x="3042175" y="5394001"/>
            <a:ext cx="1483182" cy="1100149"/>
            <a:chOff x="5231" y="10438"/>
            <a:chExt cx="3133" cy="2480"/>
          </a:xfrm>
        </p:grpSpPr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5231" y="10438"/>
              <a:ext cx="1687" cy="164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4" name="Rectangle 12"/>
            <p:cNvSpPr>
              <a:spLocks noChangeArrowheads="1"/>
            </p:cNvSpPr>
            <p:nvPr/>
          </p:nvSpPr>
          <p:spPr bwMode="auto">
            <a:xfrm>
              <a:off x="6918" y="10766"/>
              <a:ext cx="1446" cy="98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5" name="Rectangle 13"/>
            <p:cNvSpPr>
              <a:spLocks noChangeArrowheads="1"/>
            </p:cNvSpPr>
            <p:nvPr/>
          </p:nvSpPr>
          <p:spPr bwMode="auto">
            <a:xfrm>
              <a:off x="5954" y="11094"/>
              <a:ext cx="1687" cy="328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6" name="Rectangle 14"/>
            <p:cNvSpPr>
              <a:spLocks noChangeArrowheads="1"/>
            </p:cNvSpPr>
            <p:nvPr/>
          </p:nvSpPr>
          <p:spPr bwMode="auto">
            <a:xfrm>
              <a:off x="5713" y="10438"/>
              <a:ext cx="241" cy="1640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7" name="Rectangle 15"/>
            <p:cNvSpPr>
              <a:spLocks noChangeArrowheads="1"/>
            </p:cNvSpPr>
            <p:nvPr/>
          </p:nvSpPr>
          <p:spPr bwMode="auto">
            <a:xfrm>
              <a:off x="7400" y="10766"/>
              <a:ext cx="241" cy="984"/>
            </a:xfrm>
            <a:prstGeom prst="rect">
              <a:avLst/>
            </a:prstGeom>
            <a:solidFill>
              <a:srgbClr val="FFFFFF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8" name="AutoShape 16"/>
            <p:cNvSpPr>
              <a:spLocks noChangeArrowheads="1"/>
            </p:cNvSpPr>
            <p:nvPr/>
          </p:nvSpPr>
          <p:spPr bwMode="auto">
            <a:xfrm>
              <a:off x="5231" y="11914"/>
              <a:ext cx="241" cy="164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39" name="AutoShape 17"/>
            <p:cNvSpPr>
              <a:spLocks noChangeArrowheads="1"/>
            </p:cNvSpPr>
            <p:nvPr/>
          </p:nvSpPr>
          <p:spPr bwMode="auto">
            <a:xfrm flipH="1" flipV="1">
              <a:off x="8123" y="11586"/>
              <a:ext cx="241" cy="164"/>
            </a:xfrm>
            <a:prstGeom prst="triangle">
              <a:avLst>
                <a:gd name="adj" fmla="val 50000"/>
              </a:avLst>
            </a:prstGeom>
            <a:solidFill>
              <a:srgbClr val="000000"/>
            </a:solidFill>
            <a:ln w="25400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/>
            </a:p>
          </p:txBody>
        </p:sp>
        <p:sp>
          <p:nvSpPr>
            <p:cNvPr id="40" name="Line 18"/>
            <p:cNvSpPr>
              <a:spLocks noChangeShapeType="1"/>
            </p:cNvSpPr>
            <p:nvPr/>
          </p:nvSpPr>
          <p:spPr bwMode="auto">
            <a:xfrm flipH="1">
              <a:off x="5332" y="12051"/>
              <a:ext cx="12" cy="86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Line 19"/>
            <p:cNvSpPr>
              <a:spLocks noChangeShapeType="1"/>
            </p:cNvSpPr>
            <p:nvPr/>
          </p:nvSpPr>
          <p:spPr bwMode="auto">
            <a:xfrm flipH="1">
              <a:off x="8225" y="11757"/>
              <a:ext cx="12" cy="867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2" name="Text Box 38"/>
          <p:cNvSpPr txBox="1">
            <a:spLocks noChangeArrowheads="1"/>
          </p:cNvSpPr>
          <p:nvPr/>
        </p:nvSpPr>
        <p:spPr bwMode="auto">
          <a:xfrm>
            <a:off x="976887" y="5394001"/>
            <a:ext cx="22860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kumimoji="1" lang="zh-CN" altLang="en-US" sz="2000" b="1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增压缸的符号</a:t>
            </a:r>
          </a:p>
        </p:txBody>
      </p:sp>
      <p:graphicFrame>
        <p:nvGraphicFramePr>
          <p:cNvPr id="43" name="Object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26064744"/>
              </p:ext>
            </p:extLst>
          </p:nvPr>
        </p:nvGraphicFramePr>
        <p:xfrm>
          <a:off x="746665" y="2400879"/>
          <a:ext cx="2317750" cy="608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15" name="公式" r:id="rId6" imgW="1352535" imgH="390525" progId="Equation.3">
                  <p:embed/>
                </p:oleObj>
              </mc:Choice>
              <mc:Fallback>
                <p:oleObj name="公式" r:id="rId6" imgW="1352535" imgH="390525" progId="Equation.3">
                  <p:embed/>
                  <p:pic>
                    <p:nvPicPr>
                      <p:cNvPr id="247847" name="Object 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65" y="2400879"/>
                        <a:ext cx="2317750" cy="608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rgbClr val="808080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4" name="Picture 4" descr="E:\2005.jctp\2004.10。15\16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823" y="1871858"/>
            <a:ext cx="5380290" cy="18850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ectangle 4"/>
          <p:cNvSpPr>
            <a:spLocks noChangeArrowheads="1"/>
          </p:cNvSpPr>
          <p:nvPr/>
        </p:nvSpPr>
        <p:spPr bwMode="auto">
          <a:xfrm>
            <a:off x="524009" y="3882949"/>
            <a:ext cx="6568272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在不增加泵出口压力的前提下，靠↓</a:t>
            </a:r>
            <a:r>
              <a:rPr lang="en-US" altLang="zh-CN" sz="2000" b="1" dirty="0">
                <a:latin typeface="黑体" panose="02010609060101010101" pitchFamily="49" charset="-122"/>
              </a:rPr>
              <a:t>A</a:t>
            </a:r>
            <a:r>
              <a:rPr lang="zh-CN" altLang="en-US" sz="2000" b="1" dirty="0">
                <a:latin typeface="黑体" panose="02010609060101010101" pitchFamily="49" charset="-122"/>
              </a:rPr>
              <a:t>来↑ </a:t>
            </a:r>
            <a:r>
              <a:rPr lang="en-US" altLang="zh-CN" sz="2000" b="1" dirty="0">
                <a:latin typeface="黑体" panose="02010609060101010101" pitchFamily="49" charset="-122"/>
              </a:rPr>
              <a:t>p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latin typeface="黑体" panose="02010609060101010101" pitchFamily="49" charset="-122"/>
              </a:rPr>
              <a:t>单作用断续增压、双作用连续增压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endParaRPr lang="zh-CN" altLang="en-US" sz="2000" b="1" dirty="0">
              <a:latin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85961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3028C12-9DAE-4ABC-B310-9BD5D08C97CB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16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其他液压缸</a:t>
            </a: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伸缩缸</a:t>
            </a:r>
            <a:endParaRPr lang="en-US" sz="2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Rectangle 4"/>
          <p:cNvSpPr>
            <a:spLocks noChangeArrowheads="1"/>
          </p:cNvSpPr>
          <p:nvPr/>
        </p:nvSpPr>
        <p:spPr bwMode="auto">
          <a:xfrm>
            <a:off x="249862" y="785749"/>
            <a:ext cx="8712943" cy="23857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黑体" panose="02010609060101010101" pitchFamily="49" charset="-122"/>
              </a:rPr>
              <a:t>结构</a:t>
            </a:r>
            <a:r>
              <a:rPr lang="zh-CN" altLang="en-US" sz="2000" b="1" dirty="0">
                <a:latin typeface="黑体" panose="02010609060101010101" pitchFamily="49" charset="-122"/>
              </a:rPr>
              <a:t>：由两个或多个活塞式缸套装而成，前一级活塞缸的活塞杆是后一级活塞缸的缸筒。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黑体" panose="02010609060101010101" pitchFamily="49" charset="-122"/>
              </a:rPr>
              <a:t>特点</a:t>
            </a:r>
            <a:r>
              <a:rPr lang="zh-CN" altLang="en-US" sz="2000" b="1" dirty="0">
                <a:latin typeface="黑体" panose="02010609060101010101" pitchFamily="49" charset="-122"/>
              </a:rPr>
              <a:t>：各级活塞依次伸出可获得很长的行程，当依次缩回时缸的轴向尺寸很小。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黑体" panose="02010609060101010101" pitchFamily="49" charset="-122"/>
              </a:rPr>
              <a:t>应用</a:t>
            </a:r>
            <a:r>
              <a:rPr lang="zh-CN" altLang="en-US" sz="2000" b="1" dirty="0">
                <a:latin typeface="黑体" panose="02010609060101010101" pitchFamily="49" charset="-122"/>
              </a:rPr>
              <a:t>：特别适用于工程机械及自动线步进式输送装置。</a:t>
            </a:r>
          </a:p>
        </p:txBody>
      </p:sp>
      <p:sp>
        <p:nvSpPr>
          <p:cNvPr id="44" name="Rectangle 3"/>
          <p:cNvSpPr txBox="1">
            <a:spLocks noChangeArrowheads="1"/>
          </p:cNvSpPr>
          <p:nvPr/>
        </p:nvSpPr>
        <p:spPr>
          <a:xfrm>
            <a:off x="4427984" y="3316504"/>
            <a:ext cx="4032448" cy="115212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活塞或柱塞伸出时，从大到小</a:t>
            </a:r>
          </a:p>
          <a:p>
            <a:pPr eaLnBrk="1" hangingPunct="1"/>
            <a:r>
              <a:rPr lang="zh-CN" altLang="en-US" sz="20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速度逐渐增大，推力逐渐减小</a:t>
            </a:r>
          </a:p>
          <a:p>
            <a:pPr eaLnBrk="1" hangingPunct="1"/>
            <a:r>
              <a:rPr lang="zh-CN" altLang="en-US" sz="20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活塞或柱塞缩回时，从小到大</a:t>
            </a:r>
          </a:p>
        </p:txBody>
      </p:sp>
      <p:pic>
        <p:nvPicPr>
          <p:cNvPr id="45" name="Picture 7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ACC8E9"/>
              </a:clrFrom>
              <a:clrTo>
                <a:srgbClr val="ACC8E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8" t="3017" r="1408" b="29095"/>
          <a:stretch>
            <a:fillRect/>
          </a:stretch>
        </p:blipFill>
        <p:spPr bwMode="auto">
          <a:xfrm>
            <a:off x="290425" y="3204008"/>
            <a:ext cx="4154357" cy="1264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46" name="Picture 9" descr="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647"/>
          <a:stretch/>
        </p:blipFill>
        <p:spPr bwMode="auto">
          <a:xfrm>
            <a:off x="323528" y="4843242"/>
            <a:ext cx="2531493" cy="1380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/>
              <p:cNvSpPr txBox="1"/>
              <p:nvPr/>
            </p:nvSpPr>
            <p:spPr>
              <a:xfrm>
                <a:off x="2697731" y="5181016"/>
                <a:ext cx="2847058" cy="1165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bSup>
                        <m:sSubSup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  <m: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bSup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</m:oMath>
                  </m:oMathPara>
                </a14:m>
                <a:endParaRPr lang="en-US" altLang="zh-CN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</m:sSub>
                        </m:num>
                        <m:den>
                          <m:sSubSup>
                            <m:sSubSup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𝝅</m:t>
                              </m:r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𝒊</m:t>
                              </m:r>
                            </m:sub>
                            <m:sup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bSup>
                        </m:den>
                      </m:f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7731" y="5181016"/>
                <a:ext cx="2847058" cy="11653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8" name="Rectangle 4"/>
          <p:cNvSpPr>
            <a:spLocks noChangeArrowheads="1"/>
          </p:cNvSpPr>
          <p:nvPr/>
        </p:nvSpPr>
        <p:spPr bwMode="auto">
          <a:xfrm>
            <a:off x="2699792" y="4549697"/>
            <a:ext cx="2232248" cy="5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推力、速度计算</a:t>
            </a:r>
          </a:p>
        </p:txBody>
      </p:sp>
      <p:sp>
        <p:nvSpPr>
          <p:cNvPr id="49" name="矩形 48"/>
          <p:cNvSpPr/>
          <p:nvPr/>
        </p:nvSpPr>
        <p:spPr>
          <a:xfrm>
            <a:off x="4133549" y="6304304"/>
            <a:ext cx="12234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0" dirty="0" err="1">
                <a:latin typeface="黑体" panose="02010609060101010101" pitchFamily="49" charset="-122"/>
                <a:ea typeface="黑体" panose="02010609060101010101" pitchFamily="49" charset="-122"/>
              </a:rPr>
              <a:t>i-i</a:t>
            </a:r>
            <a:r>
              <a:rPr lang="zh-CN" altLang="en-US" kern="0" dirty="0">
                <a:latin typeface="黑体" panose="02010609060101010101" pitchFamily="49" charset="-122"/>
                <a:ea typeface="黑体" panose="02010609060101010101" pitchFamily="49" charset="-122"/>
              </a:rPr>
              <a:t>级活塞</a:t>
            </a:r>
            <a:endParaRPr lang="zh-CN" altLang="en-US" dirty="0"/>
          </a:p>
        </p:txBody>
      </p:sp>
      <p:pic>
        <p:nvPicPr>
          <p:cNvPr id="50" name="Picture 6" descr="伸缩液压缸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75"/>
          <a:stretch/>
        </p:blipFill>
        <p:spPr bwMode="auto">
          <a:xfrm>
            <a:off x="5324061" y="4698188"/>
            <a:ext cx="3456385" cy="1528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" name="TextBox 9"/>
          <p:cNvSpPr txBox="1">
            <a:spLocks noChangeArrowheads="1"/>
          </p:cNvSpPr>
          <p:nvPr/>
        </p:nvSpPr>
        <p:spPr bwMode="auto">
          <a:xfrm>
            <a:off x="6379386" y="6274160"/>
            <a:ext cx="162095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黑体" panose="02010609060101010101" pitchFamily="49" charset="-122"/>
              </a:rPr>
              <a:t>双作用式伸缩缸</a:t>
            </a:r>
          </a:p>
        </p:txBody>
      </p:sp>
    </p:spTree>
    <p:extLst>
      <p:ext uri="{BB962C8B-B14F-4D97-AF65-F5344CB8AC3E}">
        <p14:creationId xmlns:p14="http://schemas.microsoft.com/office/powerpoint/2010/main" val="1480371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5T7.EPS" descr="id:2147505002;FounderCES">
            <a:extLst>
              <a:ext uri="{FF2B5EF4-FFF2-40B4-BE49-F238E27FC236}">
                <a16:creationId xmlns:a16="http://schemas.microsoft.com/office/drawing/2014/main" id="{CF7D1AD6-2CA9-4F4F-85D9-54919896D89A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3851920" y="680555"/>
            <a:ext cx="4680520" cy="2821935"/>
          </a:xfrm>
          <a:prstGeom prst="rect">
            <a:avLst/>
          </a:prstGeom>
        </p:spPr>
      </p:pic>
      <p:sp>
        <p:nvSpPr>
          <p:cNvPr id="34819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3028C12-9DAE-4ABC-B310-9BD5D08C97CB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17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其他液压缸</a:t>
            </a: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伸缩缸</a:t>
            </a:r>
            <a:endParaRPr lang="en-US" sz="2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827584" y="781604"/>
            <a:ext cx="1980030" cy="943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u="sng" dirty="0">
                <a:solidFill>
                  <a:srgbClr val="C00000"/>
                </a:solidFill>
                <a:latin typeface="黑体" panose="02010609060101010101" pitchFamily="49" charset="-122"/>
              </a:rPr>
              <a:t>单作用式</a:t>
            </a:r>
            <a:endParaRPr lang="en-US" altLang="zh-CN" sz="2000" u="sng" dirty="0">
              <a:solidFill>
                <a:srgbClr val="C00000"/>
              </a:solidFill>
              <a:latin typeface="黑体" panose="02010609060101010101" pitchFamily="49" charset="-122"/>
            </a:endParaRPr>
          </a:p>
          <a:p>
            <a:pPr algn="ctr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u="sng" dirty="0">
                <a:solidFill>
                  <a:srgbClr val="C00000"/>
                </a:solidFill>
                <a:latin typeface="黑体" panose="02010609060101010101" pitchFamily="49" charset="-122"/>
              </a:rPr>
              <a:t>三级同步伸缩缸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539552" y="1954143"/>
                <a:ext cx="2847058" cy="1131785"/>
              </a:xfrm>
              <a:prstGeom prst="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𝑨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sub>
                      </m:sSub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𝒑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p>
                        <m:sSup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altLang="zh-CN" b="1" i="1" dirty="0">
                  <a:solidFill>
                    <a:schemeClr val="tx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𝒗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𝟒</m:t>
                              </m:r>
                            </m:sub>
                          </m:sSub>
                        </m:den>
                      </m:f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num>
                        <m:den>
                          <m:r>
                            <a:rPr lang="zh-CN" altLang="en-US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𝝅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552" y="1954143"/>
                <a:ext cx="2847058" cy="113178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3452121" y="3148448"/>
            <a:ext cx="5211683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600" dirty="0">
                <a:latin typeface="黑体" panose="02010609060101010101" pitchFamily="49" charset="-122"/>
              </a:rPr>
              <a:t>1-</a:t>
            </a:r>
            <a:r>
              <a:rPr lang="zh-CN" altLang="en-US" sz="1600" dirty="0">
                <a:latin typeface="黑体" panose="02010609060101010101" pitchFamily="49" charset="-122"/>
              </a:rPr>
              <a:t>外缸筒 </a:t>
            </a:r>
            <a:r>
              <a:rPr lang="en-US" altLang="zh-CN" sz="1600" dirty="0">
                <a:latin typeface="黑体" panose="02010609060101010101" pitchFamily="49" charset="-122"/>
              </a:rPr>
              <a:t>2-</a:t>
            </a:r>
            <a:r>
              <a:rPr lang="zh-CN" altLang="en-US" sz="1600" dirty="0">
                <a:latin typeface="黑体" panose="02010609060101010101" pitchFamily="49" charset="-122"/>
              </a:rPr>
              <a:t>一级活塞缸筒 </a:t>
            </a:r>
            <a:r>
              <a:rPr lang="en-US" altLang="zh-CN" sz="1600" dirty="0">
                <a:latin typeface="黑体" panose="02010609060101010101" pitchFamily="49" charset="-122"/>
              </a:rPr>
              <a:t>3-</a:t>
            </a:r>
            <a:r>
              <a:rPr lang="zh-CN" altLang="en-US" sz="1600" dirty="0">
                <a:latin typeface="黑体" panose="02010609060101010101" pitchFamily="49" charset="-122"/>
              </a:rPr>
              <a:t>二级活塞缸筒 </a:t>
            </a:r>
            <a:r>
              <a:rPr lang="en-US" altLang="zh-CN" sz="1600" dirty="0">
                <a:latin typeface="黑体" panose="02010609060101010101" pitchFamily="49" charset="-122"/>
              </a:rPr>
              <a:t>4-</a:t>
            </a:r>
            <a:r>
              <a:rPr lang="zh-CN" altLang="en-US" sz="1600" dirty="0">
                <a:latin typeface="黑体" panose="02010609060101010101" pitchFamily="49" charset="-122"/>
              </a:rPr>
              <a:t>三级活塞</a:t>
            </a:r>
          </a:p>
        </p:txBody>
      </p:sp>
      <p:sp>
        <p:nvSpPr>
          <p:cNvPr id="19" name="Rectangle 4"/>
          <p:cNvSpPr>
            <a:spLocks noChangeArrowheads="1"/>
          </p:cNvSpPr>
          <p:nvPr/>
        </p:nvSpPr>
        <p:spPr bwMode="auto">
          <a:xfrm>
            <a:off x="300882" y="3532023"/>
            <a:ext cx="8712943" cy="29694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solidFill>
                  <a:schemeClr val="accent2"/>
                </a:solidFill>
                <a:latin typeface="黑体" panose="02010609060101010101" pitchFamily="49" charset="-122"/>
              </a:rPr>
              <a:t>结构</a:t>
            </a:r>
            <a:r>
              <a:rPr lang="zh-CN" altLang="en-US" sz="1800" b="1" dirty="0">
                <a:latin typeface="黑体" panose="02010609060101010101" pitchFamily="49" charset="-122"/>
              </a:rPr>
              <a:t>：各级活塞面积设计为</a:t>
            </a:r>
            <a:r>
              <a:rPr lang="en-US" altLang="zh-CN" sz="1800" b="1" i="1" dirty="0">
                <a:latin typeface="黑体" panose="02010609060101010101" pitchFamily="49" charset="-122"/>
              </a:rPr>
              <a:t>A</a:t>
            </a:r>
            <a:r>
              <a:rPr lang="en-US" altLang="zh-CN" sz="1800" b="1" i="1" baseline="-25000" dirty="0">
                <a:latin typeface="黑体" panose="02010609060101010101" pitchFamily="49" charset="-122"/>
              </a:rPr>
              <a:t>1</a:t>
            </a:r>
            <a:r>
              <a:rPr lang="en-US" altLang="zh-CN" sz="1800" b="1" i="1" dirty="0">
                <a:latin typeface="黑体" panose="02010609060101010101" pitchFamily="49" charset="-122"/>
              </a:rPr>
              <a:t>=2A</a:t>
            </a:r>
            <a:r>
              <a:rPr lang="en-US" altLang="zh-CN" sz="1800" b="1" i="1" baseline="-25000" dirty="0">
                <a:latin typeface="黑体" panose="02010609060101010101" pitchFamily="49" charset="-122"/>
              </a:rPr>
              <a:t>2</a:t>
            </a:r>
            <a:r>
              <a:rPr lang="en-US" altLang="zh-CN" sz="1800" b="1" i="1" dirty="0">
                <a:latin typeface="黑体" panose="02010609060101010101" pitchFamily="49" charset="-122"/>
              </a:rPr>
              <a:t> A</a:t>
            </a:r>
            <a:r>
              <a:rPr lang="en-US" altLang="zh-CN" sz="1800" b="1" i="1" baseline="-25000" dirty="0">
                <a:latin typeface="黑体" panose="02010609060101010101" pitchFamily="49" charset="-122"/>
              </a:rPr>
              <a:t>2</a:t>
            </a:r>
            <a:r>
              <a:rPr lang="en-US" altLang="zh-CN" sz="1800" b="1" i="1" dirty="0">
                <a:latin typeface="黑体" panose="02010609060101010101" pitchFamily="49" charset="-122"/>
              </a:rPr>
              <a:t>=2A</a:t>
            </a:r>
            <a:r>
              <a:rPr lang="en-US" altLang="zh-CN" sz="1800" b="1" i="1" baseline="-25000" dirty="0">
                <a:latin typeface="黑体" panose="02010609060101010101" pitchFamily="49" charset="-122"/>
              </a:rPr>
              <a:t>3</a:t>
            </a:r>
            <a:r>
              <a:rPr lang="en-US" altLang="zh-CN" sz="1800" b="1" i="1" dirty="0">
                <a:latin typeface="黑体" panose="02010609060101010101" pitchFamily="49" charset="-122"/>
              </a:rPr>
              <a:t> A</a:t>
            </a:r>
            <a:r>
              <a:rPr lang="en-US" altLang="zh-CN" sz="1800" b="1" i="1" baseline="-25000" dirty="0">
                <a:latin typeface="黑体" panose="02010609060101010101" pitchFamily="49" charset="-122"/>
              </a:rPr>
              <a:t>3</a:t>
            </a:r>
            <a:r>
              <a:rPr lang="en-US" altLang="zh-CN" sz="1800" b="1" i="1" dirty="0">
                <a:latin typeface="黑体" panose="02010609060101010101" pitchFamily="49" charset="-122"/>
              </a:rPr>
              <a:t>=2A</a:t>
            </a:r>
            <a:r>
              <a:rPr lang="en-US" altLang="zh-CN" sz="1800" b="1" i="1" baseline="-25000" dirty="0">
                <a:latin typeface="黑体" panose="02010609060101010101" pitchFamily="49" charset="-122"/>
              </a:rPr>
              <a:t>4</a:t>
            </a:r>
            <a:r>
              <a:rPr lang="zh-CN" altLang="en-US" sz="1800" b="1" dirty="0">
                <a:latin typeface="黑体" panose="02010609060101010101" pitchFamily="49" charset="-122"/>
              </a:rPr>
              <a:t> ，一级活塞和二级活塞缸筒右端各设一带有顶杆的单向阀，在其缸筒右侧壁面各开有小孔。</a:t>
            </a:r>
            <a:endParaRPr lang="en-US" altLang="zh-CN" sz="18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solidFill>
                  <a:schemeClr val="accent2"/>
                </a:solidFill>
                <a:latin typeface="黑体" panose="02010609060101010101" pitchFamily="49" charset="-122"/>
              </a:rPr>
              <a:t>工作原理</a:t>
            </a:r>
            <a:r>
              <a:rPr lang="zh-CN" altLang="en-US" sz="1800" b="1" dirty="0">
                <a:latin typeface="黑体" panose="02010609060101010101" pitchFamily="49" charset="-122"/>
              </a:rPr>
              <a:t>：正常工作时，单向阀均关闭。压力油进入</a:t>
            </a:r>
            <a:r>
              <a:rPr lang="en-US" altLang="zh-CN" sz="1800" b="1" dirty="0">
                <a:latin typeface="黑体" panose="02010609060101010101" pitchFamily="49" charset="-122"/>
              </a:rPr>
              <a:t>B</a:t>
            </a:r>
            <a:r>
              <a:rPr lang="zh-CN" altLang="en-US" sz="1800" b="1" dirty="0">
                <a:latin typeface="黑体" panose="02010609060101010101" pitchFamily="49" charset="-122"/>
              </a:rPr>
              <a:t>腔时，一级活塞缸筒</a:t>
            </a:r>
            <a:r>
              <a:rPr lang="en-US" altLang="zh-CN" sz="1800" b="1" dirty="0">
                <a:latin typeface="黑体" panose="02010609060101010101" pitchFamily="49" charset="-122"/>
              </a:rPr>
              <a:t>2</a:t>
            </a:r>
            <a:r>
              <a:rPr lang="zh-CN" altLang="en-US" sz="1800" b="1" dirty="0">
                <a:latin typeface="黑体" panose="02010609060101010101" pitchFamily="49" charset="-122"/>
              </a:rPr>
              <a:t>向左移动。若因泄漏，二级或三级活塞没有移动到最左位置，则相应单向阀开启，补充液压油使其到位。外力推其向右移动时与向左移动时相反。一级和二级活塞运动到最右端时，两个单向阀的顶杆使其开启，从而回复各级平衡状态。</a:t>
            </a:r>
            <a:endParaRPr lang="en-US" altLang="zh-CN" sz="18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chemeClr val="accent2"/>
                </a:solidFill>
                <a:latin typeface="黑体" panose="02010609060101010101" pitchFamily="49" charset="-122"/>
              </a:rPr>
              <a:t>特点</a:t>
            </a:r>
            <a:r>
              <a:rPr lang="zh-CN" altLang="en-US" sz="2000" b="1" dirty="0">
                <a:latin typeface="黑体" panose="02010609060101010101" pitchFamily="49" charset="-122"/>
              </a:rPr>
              <a:t>：输出推力和速度始终保持恒定。</a:t>
            </a:r>
          </a:p>
        </p:txBody>
      </p:sp>
    </p:spTree>
    <p:extLst>
      <p:ext uri="{BB962C8B-B14F-4D97-AF65-F5344CB8AC3E}">
        <p14:creationId xmlns:p14="http://schemas.microsoft.com/office/powerpoint/2010/main" val="26461853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4" descr="伸缩液压缸应用实例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959830"/>
            <a:ext cx="4371523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其他液压缸</a:t>
            </a: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2800" kern="0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伸缩缸</a:t>
            </a:r>
            <a:endParaRPr lang="en-US" sz="2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Picture 2" descr="y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9037" y="846192"/>
            <a:ext cx="1944216" cy="382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306" y="640748"/>
            <a:ext cx="1845211" cy="4311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467544" y="5229200"/>
            <a:ext cx="65527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同步式伸缩缸主要用于平稳运行的场合，典型应用液压电梯升降机等，其各级柱塞的速度和位移是同步的。</a:t>
            </a:r>
          </a:p>
        </p:txBody>
      </p:sp>
    </p:spTree>
    <p:extLst>
      <p:ext uri="{BB962C8B-B14F-4D97-AF65-F5344CB8AC3E}">
        <p14:creationId xmlns:p14="http://schemas.microsoft.com/office/powerpoint/2010/main" val="4260881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其他液压缸</a:t>
            </a:r>
            <a:endParaRPr lang="en-US" sz="2800" kern="0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823"/>
          <a:stretch>
            <a:fillRect/>
          </a:stretch>
        </p:blipFill>
        <p:spPr bwMode="auto">
          <a:xfrm>
            <a:off x="71500" y="4076225"/>
            <a:ext cx="2808312" cy="24646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8374" y="4080169"/>
            <a:ext cx="3096344" cy="24567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70" y="926594"/>
            <a:ext cx="3366054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2" descr="F:\2002-9-11资料检索\徐兵\工作计划\空间对接试验台项目-机密\国外资料\2000e1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926594"/>
            <a:ext cx="2602660" cy="2952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184" y="904960"/>
            <a:ext cx="2739408" cy="2967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1"/>
          <p:cNvSpPr txBox="1">
            <a:spLocks noChangeArrowheads="1"/>
          </p:cNvSpPr>
          <p:nvPr/>
        </p:nvSpPr>
        <p:spPr bwMode="auto">
          <a:xfrm>
            <a:off x="6663680" y="3878922"/>
            <a:ext cx="231110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现代液压伺服液压缸</a:t>
            </a:r>
          </a:p>
        </p:txBody>
      </p:sp>
    </p:spTree>
    <p:extLst>
      <p:ext uri="{BB962C8B-B14F-4D97-AF65-F5344CB8AC3E}">
        <p14:creationId xmlns:p14="http://schemas.microsoft.com/office/powerpoint/2010/main" val="23442381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685800" y="2780928"/>
            <a:ext cx="7772400" cy="1470025"/>
          </a:xfrm>
        </p:spPr>
        <p:txBody>
          <a:bodyPr>
            <a:normAutofit fontScale="90000"/>
          </a:bodyPr>
          <a:lstStyle/>
          <a:p>
            <a:pPr eaLnBrk="1" hangingPunct="1">
              <a:lnSpc>
                <a:spcPct val="20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第五讲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液压执行器和辅助装置</a:t>
            </a:r>
            <a:b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33094983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47664" y="-19695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TextBox 9"/>
          <p:cNvSpPr txBox="1">
            <a:spLocks noChangeArrowheads="1"/>
          </p:cNvSpPr>
          <p:nvPr/>
        </p:nvSpPr>
        <p:spPr bwMode="auto">
          <a:xfrm>
            <a:off x="1212592" y="3971620"/>
            <a:ext cx="32624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单杆活塞式液压缸结构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251520" y="4433285"/>
            <a:ext cx="5184576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latin typeface="黑体" panose="02010609060101010101" pitchFamily="49" charset="-122"/>
              </a:rPr>
              <a:t>1-</a:t>
            </a:r>
            <a:r>
              <a:rPr lang="zh-CN" altLang="en-US" sz="1800" b="1" dirty="0">
                <a:latin typeface="黑体" panose="02010609060101010101" pitchFamily="49" charset="-122"/>
              </a:rPr>
              <a:t>前缸盖 </a:t>
            </a:r>
            <a:r>
              <a:rPr lang="en-US" altLang="zh-CN" sz="1800" b="1" dirty="0">
                <a:latin typeface="黑体" panose="02010609060101010101" pitchFamily="49" charset="-122"/>
              </a:rPr>
              <a:t>2</a:t>
            </a:r>
            <a:r>
              <a:rPr lang="zh-CN" altLang="en-US" sz="1800" b="1" dirty="0">
                <a:latin typeface="黑体" panose="02010609060101010101" pitchFamily="49" charset="-122"/>
              </a:rPr>
              <a:t>、</a:t>
            </a:r>
            <a:r>
              <a:rPr lang="en-US" altLang="zh-CN" sz="1800" b="1" dirty="0">
                <a:latin typeface="黑体" panose="02010609060101010101" pitchFamily="49" charset="-122"/>
              </a:rPr>
              <a:t>6-</a:t>
            </a:r>
            <a:r>
              <a:rPr lang="zh-CN" altLang="en-US" sz="1800" b="1" dirty="0">
                <a:latin typeface="黑体" panose="02010609060101010101" pitchFamily="49" charset="-122"/>
              </a:rPr>
              <a:t>锥阀 </a:t>
            </a:r>
            <a:r>
              <a:rPr lang="en-US" altLang="zh-CN" sz="1800" b="1" dirty="0">
                <a:latin typeface="黑体" panose="02010609060101010101" pitchFamily="49" charset="-122"/>
              </a:rPr>
              <a:t>3-</a:t>
            </a:r>
            <a:r>
              <a:rPr lang="zh-CN" altLang="en-US" sz="1800" b="1" dirty="0">
                <a:latin typeface="黑体" panose="02010609060101010101" pitchFamily="49" charset="-122"/>
              </a:rPr>
              <a:t>前缓冲套 </a:t>
            </a:r>
            <a:r>
              <a:rPr lang="en-US" altLang="zh-CN" sz="1800" b="1" dirty="0">
                <a:latin typeface="黑体" panose="02010609060101010101" pitchFamily="49" charset="-122"/>
              </a:rPr>
              <a:t>4-</a:t>
            </a:r>
            <a:r>
              <a:rPr lang="zh-CN" altLang="en-US" sz="1800" b="1" dirty="0">
                <a:latin typeface="黑体" panose="02010609060101010101" pitchFamily="49" charset="-122"/>
              </a:rPr>
              <a:t>前缓冲柱塞</a:t>
            </a:r>
            <a:endParaRPr lang="en-US" altLang="zh-CN" sz="1800" b="1" dirty="0">
              <a:latin typeface="黑体" panose="02010609060101010101" pitchFamily="49" charset="-122"/>
            </a:endParaRPr>
          </a:p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1800" b="1" dirty="0">
                <a:latin typeface="黑体" panose="02010609060101010101" pitchFamily="49" charset="-122"/>
              </a:rPr>
              <a:t>5-</a:t>
            </a:r>
            <a:r>
              <a:rPr lang="zh-CN" altLang="en-US" sz="1800" b="1" dirty="0">
                <a:latin typeface="黑体" panose="02010609060101010101" pitchFamily="49" charset="-122"/>
              </a:rPr>
              <a:t>缸筒 </a:t>
            </a:r>
            <a:r>
              <a:rPr lang="en-US" altLang="zh-CN" sz="1800" b="1" dirty="0">
                <a:latin typeface="黑体" panose="02010609060101010101" pitchFamily="49" charset="-122"/>
              </a:rPr>
              <a:t>7-</a:t>
            </a:r>
            <a:r>
              <a:rPr lang="zh-CN" altLang="en-US" sz="1800" b="1" dirty="0">
                <a:latin typeface="黑体" panose="02010609060101010101" pitchFamily="49" charset="-122"/>
              </a:rPr>
              <a:t>后缸盖 </a:t>
            </a:r>
            <a:r>
              <a:rPr lang="en-US" altLang="zh-CN" sz="1800" b="1" dirty="0">
                <a:latin typeface="黑体" panose="02010609060101010101" pitchFamily="49" charset="-122"/>
              </a:rPr>
              <a:t>8-</a:t>
            </a:r>
            <a:r>
              <a:rPr lang="zh-CN" altLang="en-US" sz="1800" b="1" dirty="0">
                <a:latin typeface="黑体" panose="02010609060101010101" pitchFamily="49" charset="-122"/>
              </a:rPr>
              <a:t>活塞杆 </a:t>
            </a:r>
            <a:r>
              <a:rPr lang="en-US" altLang="zh-CN" sz="1800" b="1" dirty="0">
                <a:latin typeface="黑体" panose="02010609060101010101" pitchFamily="49" charset="-122"/>
              </a:rPr>
              <a:t>9-</a:t>
            </a:r>
            <a:r>
              <a:rPr lang="zh-CN" altLang="en-US" sz="1800" b="1" dirty="0">
                <a:latin typeface="黑体" panose="02010609060101010101" pitchFamily="49" charset="-122"/>
              </a:rPr>
              <a:t>活塞杆导向装置 </a:t>
            </a:r>
            <a:r>
              <a:rPr lang="en-US" altLang="zh-CN" sz="1800" b="1" dirty="0">
                <a:latin typeface="黑体" panose="02010609060101010101" pitchFamily="49" charset="-122"/>
              </a:rPr>
              <a:t>10-</a:t>
            </a:r>
            <a:r>
              <a:rPr lang="zh-CN" altLang="en-US" sz="1800" b="1" dirty="0">
                <a:latin typeface="黑体" panose="02010609060101010101" pitchFamily="49" charset="-122"/>
              </a:rPr>
              <a:t>后法兰 </a:t>
            </a:r>
            <a:r>
              <a:rPr lang="en-US" altLang="zh-CN" sz="1800" b="1" dirty="0">
                <a:latin typeface="黑体" panose="02010609060101010101" pitchFamily="49" charset="-122"/>
              </a:rPr>
              <a:t>11-</a:t>
            </a:r>
            <a:r>
              <a:rPr lang="zh-CN" altLang="en-US" sz="1800" b="1" dirty="0">
                <a:latin typeface="黑体" panose="02010609060101010101" pitchFamily="49" charset="-122"/>
              </a:rPr>
              <a:t>后缓冲柱塞 </a:t>
            </a:r>
            <a:r>
              <a:rPr lang="en-US" altLang="zh-CN" sz="1800" b="1" dirty="0">
                <a:latin typeface="黑体" panose="02010609060101010101" pitchFamily="49" charset="-122"/>
              </a:rPr>
              <a:t>12-</a:t>
            </a:r>
            <a:r>
              <a:rPr lang="zh-CN" altLang="en-US" sz="1800" b="1" dirty="0">
                <a:latin typeface="黑体" panose="02010609060101010101" pitchFamily="49" charset="-122"/>
              </a:rPr>
              <a:t>活塞 </a:t>
            </a:r>
            <a:r>
              <a:rPr lang="en-US" altLang="zh-CN" sz="1800" b="1" dirty="0">
                <a:latin typeface="黑体" panose="02010609060101010101" pitchFamily="49" charset="-122"/>
              </a:rPr>
              <a:t>13-</a:t>
            </a:r>
            <a:r>
              <a:rPr lang="zh-CN" altLang="en-US" sz="1800" b="1" dirty="0">
                <a:latin typeface="黑体" panose="02010609060101010101" pitchFamily="49" charset="-122"/>
              </a:rPr>
              <a:t>止动销 </a:t>
            </a:r>
            <a:r>
              <a:rPr lang="en-US" altLang="zh-CN" sz="1800" b="1" dirty="0">
                <a:latin typeface="黑体" panose="02010609060101010101" pitchFamily="49" charset="-122"/>
              </a:rPr>
              <a:t>14-</a:t>
            </a:r>
            <a:r>
              <a:rPr lang="zh-CN" altLang="en-US" sz="1800" b="1" dirty="0">
                <a:latin typeface="黑体" panose="02010609060101010101" pitchFamily="49" charset="-122"/>
              </a:rPr>
              <a:t>前法兰</a:t>
            </a:r>
          </a:p>
        </p:txBody>
      </p:sp>
      <p:sp>
        <p:nvSpPr>
          <p:cNvPr id="17" name="Rectangle 3"/>
          <p:cNvSpPr txBox="1">
            <a:spLocks noChangeArrowheads="1"/>
          </p:cNvSpPr>
          <p:nvPr/>
        </p:nvSpPr>
        <p:spPr bwMode="auto">
          <a:xfrm>
            <a:off x="6240328" y="2021017"/>
            <a:ext cx="2647038" cy="32403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缸体组件</a:t>
            </a:r>
            <a:endParaRPr lang="en-US" altLang="zh-CN" sz="2800" b="1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活塞组件</a:t>
            </a:r>
            <a:endParaRPr lang="en-US" altLang="zh-CN" sz="2800" b="1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密封件</a:t>
            </a: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连接件</a:t>
            </a:r>
            <a:endParaRPr lang="en-US" altLang="zh-CN" sz="2800" b="1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缓冲装置</a:t>
            </a:r>
            <a:endParaRPr lang="en-US" altLang="zh-CN" sz="2800" b="1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zh-CN" altLang="en-US" sz="28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排气装置</a:t>
            </a:r>
            <a:endParaRPr lang="zh-CN" altLang="en-US" sz="3600" b="1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endParaRPr lang="en-US" altLang="zh-CN" sz="3600" b="1" kern="0" dirty="0"/>
          </a:p>
        </p:txBody>
      </p:sp>
      <p:sp>
        <p:nvSpPr>
          <p:cNvPr id="18" name="TextBox 9"/>
          <p:cNvSpPr txBox="1">
            <a:spLocks noChangeArrowheads="1"/>
          </p:cNvSpPr>
          <p:nvPr/>
        </p:nvSpPr>
        <p:spPr bwMode="auto">
          <a:xfrm>
            <a:off x="6608148" y="1102111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u="sng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典型结构</a:t>
            </a:r>
          </a:p>
        </p:txBody>
      </p:sp>
      <p:pic>
        <p:nvPicPr>
          <p:cNvPr id="8" name="5T8.EPS" descr="id:2147505030;FounderCES">
            <a:extLst>
              <a:ext uri="{FF2B5EF4-FFF2-40B4-BE49-F238E27FC236}">
                <a16:creationId xmlns:a16="http://schemas.microsoft.com/office/drawing/2014/main" id="{897F8685-16F1-4A0F-B855-6CC8AB92B83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4802" y="773278"/>
            <a:ext cx="5184576" cy="3062676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7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23EA4C9-71EB-419E-8DA4-C3A28683C47E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21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9" name="TextBox 127"/>
          <p:cNvSpPr txBox="1">
            <a:spLocks noChangeArrowheads="1"/>
          </p:cNvSpPr>
          <p:nvPr/>
        </p:nvSpPr>
        <p:spPr bwMode="auto">
          <a:xfrm>
            <a:off x="584235" y="1044262"/>
            <a:ext cx="794373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algn="just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latin typeface="黑体" panose="02010609060101010101" pitchFamily="49" charset="-122"/>
                <a:sym typeface="Wingdings" panose="05000000000000000000" pitchFamily="2" charset="2"/>
              </a:rPr>
              <a:t>缸筒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：主要是由钢材制成，缸筒内要经过精细加工，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表面粗糙度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Ra&lt;0.08um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，以减少密封件的摩擦。</a:t>
            </a:r>
          </a:p>
          <a:p>
            <a:pPr marL="342900" indent="-342900" algn="just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latin typeface="黑体" panose="02010609060101010101" pitchFamily="49" charset="-122"/>
                <a:sym typeface="Wingdings" panose="05000000000000000000" pitchFamily="2" charset="2"/>
              </a:rPr>
              <a:t>缸盖盖板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：通常由钢材制成，有前端盖和后端盖，安装在缸筒的前后两端。</a:t>
            </a:r>
            <a:endParaRPr lang="en-US" altLang="zh-CN" sz="2000" dirty="0">
              <a:latin typeface="黑体" panose="02010609060101010101" pitchFamily="49" charset="-122"/>
              <a:sym typeface="Wingdings" panose="05000000000000000000" pitchFamily="2" charset="2"/>
            </a:endParaRPr>
          </a:p>
          <a:p>
            <a:pPr marL="342900" indent="-342900" algn="just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缸体和端盖的连接方法有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焊接、拉杆、法兰、螺纹连接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等。</a:t>
            </a:r>
            <a:endParaRPr lang="zh-CN" altLang="en-US" sz="2400" u="sng" dirty="0">
              <a:latin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467544" y="659701"/>
            <a:ext cx="172354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黑体" panose="02010609060101010101" pitchFamily="49" charset="-122"/>
              </a:rPr>
              <a:t>缸筒和缸盖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1198284" y="3557314"/>
            <a:ext cx="450076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ea typeface="华文中宋" panose="02010600040101010101" pitchFamily="2" charset="-122"/>
              </a:rPr>
              <a:t>缸筒缸盖</a:t>
            </a:r>
            <a:endParaRPr lang="en-US" altLang="zh-CN" sz="2000" b="1" dirty="0">
              <a:ea typeface="华文中宋" panose="02010600040101010101" pitchFamily="2" charset="-122"/>
            </a:endParaRPr>
          </a:p>
          <a:p>
            <a:pPr eaLnBrk="1" hangingPunct="1"/>
            <a:r>
              <a:rPr lang="zh-CN" altLang="en-US" sz="2000" b="1" dirty="0">
                <a:ea typeface="华文中宋" panose="02010600040101010101" pitchFamily="2" charset="-122"/>
              </a:rPr>
              <a:t>连接形式</a:t>
            </a:r>
          </a:p>
        </p:txBody>
      </p:sp>
      <p:pic>
        <p:nvPicPr>
          <p:cNvPr id="11" name="5T9.EPS" descr="id:2147505045;FounderCES">
            <a:extLst>
              <a:ext uri="{FF2B5EF4-FFF2-40B4-BE49-F238E27FC236}">
                <a16:creationId xmlns:a16="http://schemas.microsoft.com/office/drawing/2014/main" id="{DA31AC30-4092-4993-BB90-724D3A2E749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186096" y="3353577"/>
            <a:ext cx="5076128" cy="2931426"/>
          </a:xfrm>
          <a:prstGeom prst="rect">
            <a:avLst/>
          </a:prstGeom>
        </p:spPr>
      </p:pic>
      <p:sp>
        <p:nvSpPr>
          <p:cNvPr id="12" name="Rectangle 8">
            <a:extLst>
              <a:ext uri="{FF2B5EF4-FFF2-40B4-BE49-F238E27FC236}">
                <a16:creationId xmlns:a16="http://schemas.microsoft.com/office/drawing/2014/main" id="{115F0F1D-8C75-4C5B-88F1-5369664FB3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760" y="4605155"/>
            <a:ext cx="785793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1400" dirty="0">
                <a:ea typeface="华文中宋" panose="02010600040101010101" pitchFamily="2" charset="-122"/>
              </a:rPr>
              <a:t>法兰式</a:t>
            </a:r>
          </a:p>
        </p:txBody>
      </p:sp>
      <p:sp>
        <p:nvSpPr>
          <p:cNvPr id="13" name="Rectangle 8">
            <a:extLst>
              <a:ext uri="{FF2B5EF4-FFF2-40B4-BE49-F238E27FC236}">
                <a16:creationId xmlns:a16="http://schemas.microsoft.com/office/drawing/2014/main" id="{0647AFA6-9E54-479A-BD50-B3652D6106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0822" y="4665401"/>
            <a:ext cx="785793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1400" dirty="0">
                <a:ea typeface="华文中宋" panose="02010600040101010101" pitchFamily="2" charset="-122"/>
              </a:rPr>
              <a:t>半环式</a:t>
            </a: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F1DD330D-8076-46CB-B9B4-1EF2F06047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18963" y="4605154"/>
            <a:ext cx="785793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1400" dirty="0">
                <a:ea typeface="华文中宋" panose="02010600040101010101" pitchFamily="2" charset="-122"/>
              </a:rPr>
              <a:t>螺纹式</a:t>
            </a:r>
          </a:p>
        </p:txBody>
      </p:sp>
      <p:sp>
        <p:nvSpPr>
          <p:cNvPr id="15" name="Rectangle 8">
            <a:extLst>
              <a:ext uri="{FF2B5EF4-FFF2-40B4-BE49-F238E27FC236}">
                <a16:creationId xmlns:a16="http://schemas.microsoft.com/office/drawing/2014/main" id="{1A93DC9A-5D9E-4D9A-A9BA-67B63B2FDA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5985" y="6023796"/>
            <a:ext cx="785793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1400" dirty="0">
                <a:ea typeface="华文中宋" panose="02010600040101010101" pitchFamily="2" charset="-122"/>
              </a:rPr>
              <a:t>螺纹式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E40A8A0C-3ADF-4978-940E-59991EA606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2007" y="6000511"/>
            <a:ext cx="785793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1400" dirty="0">
                <a:ea typeface="华文中宋" panose="02010600040101010101" pitchFamily="2" charset="-122"/>
              </a:rPr>
              <a:t>拉杆式</a:t>
            </a:r>
          </a:p>
        </p:txBody>
      </p: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5796136" y="6039772"/>
            <a:ext cx="785793" cy="307777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1400" dirty="0">
                <a:ea typeface="华文中宋" panose="02010600040101010101" pitchFamily="2" charset="-122"/>
              </a:rPr>
              <a:t>焊接式</a:t>
            </a:r>
          </a:p>
        </p:txBody>
      </p:sp>
    </p:spTree>
    <p:extLst>
      <p:ext uri="{BB962C8B-B14F-4D97-AF65-F5344CB8AC3E}">
        <p14:creationId xmlns:p14="http://schemas.microsoft.com/office/powerpoint/2010/main" val="4235517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7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23EA4C9-71EB-419E-8DA4-C3A28683C47E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22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467544" y="659701"/>
            <a:ext cx="264687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缸体和端盖的连接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>
          <a:xfrm>
            <a:off x="755576" y="1268760"/>
            <a:ext cx="6366879" cy="43204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工作压力、缸体材料、工作条件不同→ 连接形式很多</a:t>
            </a:r>
          </a:p>
        </p:txBody>
      </p:sp>
      <p:sp>
        <p:nvSpPr>
          <p:cNvPr id="12" name="Rectangle 4"/>
          <p:cNvSpPr>
            <a:spLocks noChangeArrowheads="1"/>
          </p:cNvSpPr>
          <p:nvPr/>
        </p:nvSpPr>
        <p:spPr bwMode="auto">
          <a:xfrm>
            <a:off x="458541" y="1947413"/>
            <a:ext cx="8352928" cy="37138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</a:rPr>
              <a:t>法兰连接</a:t>
            </a:r>
            <a:r>
              <a:rPr lang="zh-CN" altLang="en-US" sz="2000" b="1" dirty="0">
                <a:latin typeface="黑体" panose="02010609060101010101" pitchFamily="49" charset="-122"/>
              </a:rPr>
              <a:t>：高压，需焊接法兰盘，较复杂。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</a:rPr>
              <a:t>半环连接</a:t>
            </a:r>
            <a:r>
              <a:rPr lang="zh-CN" altLang="en-US" sz="2000" b="1" dirty="0">
                <a:latin typeface="黑体" panose="02010609060101010101" pitchFamily="49" charset="-122"/>
              </a:rPr>
              <a:t>：内半环、外半环  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黑体" panose="02010609060101010101" pitchFamily="49" charset="-122"/>
              </a:rPr>
              <a:t>  -</a:t>
            </a:r>
            <a:r>
              <a:rPr lang="zh-CN" altLang="en-US" sz="2000" b="1" dirty="0">
                <a:latin typeface="黑体" panose="02010609060101010101" pitchFamily="49" charset="-122"/>
              </a:rPr>
              <a:t>内半环结构简单、紧凑、装卸方便（</a:t>
            </a:r>
            <a:r>
              <a:rPr lang="zh-CN" altLang="en-US" sz="1800" b="1" dirty="0">
                <a:latin typeface="黑体" panose="02010609060101010101" pitchFamily="49" charset="-122"/>
              </a:rPr>
              <a:t>但因缸体上开了环行槽，强度削弱</a:t>
            </a:r>
            <a:r>
              <a:rPr lang="zh-CN" altLang="en-US" sz="2000" b="1" dirty="0">
                <a:latin typeface="黑体" panose="02010609060101010101" pitchFamily="49" charset="-122"/>
              </a:rPr>
              <a:t>）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</a:rPr>
              <a:t>螺纹连接</a:t>
            </a:r>
            <a:r>
              <a:rPr lang="zh-CN" altLang="en-US" sz="2000" b="1" dirty="0">
                <a:latin typeface="黑体" panose="02010609060101010101" pitchFamily="49" charset="-122"/>
              </a:rPr>
              <a:t>：内螺纹和外螺纹  </a:t>
            </a:r>
            <a:endParaRPr lang="en-US" altLang="zh-CN" sz="2000" b="1" dirty="0">
              <a:latin typeface="黑体" panose="02010609060101010101" pitchFamily="49" charset="-122"/>
            </a:endParaRPr>
          </a:p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sz="2000" b="1" dirty="0">
                <a:latin typeface="黑体" panose="02010609060101010101" pitchFamily="49" charset="-122"/>
              </a:rPr>
              <a:t>  -</a:t>
            </a:r>
            <a:r>
              <a:rPr lang="zh-CN" altLang="en-US" sz="2000" b="1" dirty="0">
                <a:latin typeface="黑体" panose="02010609060101010101" pitchFamily="49" charset="-122"/>
              </a:rPr>
              <a:t>重量轻，外径小，但端部复杂，装卸不便，需专用工具 </a:t>
            </a: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</a:rPr>
              <a:t>焊接连接</a:t>
            </a:r>
            <a:endParaRPr lang="en-US" altLang="zh-CN" sz="2000" b="1" dirty="0">
              <a:solidFill>
                <a:srgbClr val="C00000"/>
              </a:solidFill>
              <a:latin typeface="黑体" panose="02010609060101010101" pitchFamily="49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C00000"/>
                </a:solidFill>
                <a:latin typeface="黑体" panose="02010609060101010101" pitchFamily="49" charset="-122"/>
              </a:rPr>
              <a:t>拉杆连接</a:t>
            </a:r>
            <a:r>
              <a:rPr lang="zh-CN" altLang="en-US" sz="2000" b="1" dirty="0">
                <a:latin typeface="黑体" panose="02010609060101010101" pitchFamily="49" charset="-122"/>
              </a:rPr>
              <a:t>：通用性好，缸体加工方便，装拆方便，但端盖体积大，重量也大，拉杆受力后会拉伸变形，影响端部密封效果，只适于低压</a:t>
            </a:r>
            <a:r>
              <a:rPr lang="en-US" altLang="zh-CN" sz="2000" b="1" dirty="0">
                <a:latin typeface="黑体" panose="02010609060101010101" pitchFamily="49" charset="-122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0813824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7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623EA4C9-71EB-419E-8DA4-C3A28683C47E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23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2469" name="TextBox 127"/>
          <p:cNvSpPr txBox="1">
            <a:spLocks noChangeArrowheads="1"/>
          </p:cNvSpPr>
          <p:nvPr/>
        </p:nvSpPr>
        <p:spPr bwMode="auto">
          <a:xfrm>
            <a:off x="607219" y="1075191"/>
            <a:ext cx="7929562" cy="3970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algn="just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latin typeface="黑体" panose="02010609060101010101" pitchFamily="49" charset="-122"/>
                <a:sym typeface="Wingdings" panose="05000000000000000000" pitchFamily="2" charset="2"/>
              </a:rPr>
              <a:t>活塞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：有整体活塞和分体活塞；材料通常用钢或铸铁，也可采用铝合金。活塞和缸筒内壁间需要密封，采用的密封件有</a:t>
            </a:r>
            <a:r>
              <a:rPr lang="en-US" altLang="zh-CN" sz="2000" dirty="0">
                <a:latin typeface="黑体" panose="02010609060101010101" pitchFamily="49" charset="-122"/>
                <a:sym typeface="Wingdings" panose="05000000000000000000" pitchFamily="2" charset="2"/>
              </a:rPr>
              <a:t>O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形环、</a:t>
            </a:r>
            <a:r>
              <a:rPr lang="en-US" altLang="zh-CN" sz="2000" dirty="0">
                <a:latin typeface="黑体" panose="02010609060101010101" pitchFamily="49" charset="-122"/>
                <a:sym typeface="Wingdings" panose="05000000000000000000" pitchFamily="2" charset="2"/>
              </a:rPr>
              <a:t>V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形油封、</a:t>
            </a:r>
            <a:r>
              <a:rPr lang="en-US" altLang="zh-CN" sz="2000" dirty="0">
                <a:latin typeface="黑体" panose="02010609060101010101" pitchFamily="49" charset="-122"/>
                <a:sym typeface="Wingdings" panose="05000000000000000000" pitchFamily="2" charset="2"/>
              </a:rPr>
              <a:t>U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形油封、</a:t>
            </a:r>
            <a:r>
              <a:rPr lang="en-US" altLang="zh-CN" sz="2000" dirty="0">
                <a:latin typeface="黑体" panose="02010609060101010101" pitchFamily="49" charset="-122"/>
                <a:sym typeface="Wingdings" panose="05000000000000000000" pitchFamily="2" charset="2"/>
              </a:rPr>
              <a:t>X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形油封和活塞环等。而</a:t>
            </a: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活塞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应有一定的</a:t>
            </a: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导向长度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，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一般取活塞长度为缸筒内径的（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0.6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～</a:t>
            </a: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1.0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）倍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。</a:t>
            </a:r>
            <a:endParaRPr lang="en-US" altLang="zh-CN" sz="2000" dirty="0">
              <a:latin typeface="黑体" panose="02010609060101010101" pitchFamily="49" charset="-122"/>
              <a:sym typeface="Wingdings" panose="05000000000000000000" pitchFamily="2" charset="2"/>
            </a:endParaRPr>
          </a:p>
          <a:p>
            <a:pPr marL="342900" indent="-342900" algn="just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latin typeface="黑体" panose="02010609060101010101" pitchFamily="49" charset="-122"/>
              </a:rPr>
              <a:t>活塞杆</a:t>
            </a:r>
            <a:r>
              <a:rPr lang="zh-CN" altLang="en-US" sz="2000" dirty="0">
                <a:latin typeface="黑体" panose="02010609060101010101" pitchFamily="49" charset="-122"/>
              </a:rPr>
              <a:t>：有实心活塞杆和空心活塞杆；连接活塞和工作部件的传力零件，必须有足够的强度和刚度，一般由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</a:rPr>
              <a:t>钢料表面经淬火再镀铬处理并抛光</a:t>
            </a:r>
            <a:r>
              <a:rPr lang="zh-CN" altLang="en-US" sz="2000" dirty="0">
                <a:latin typeface="黑体" panose="02010609060101010101" pitchFamily="49" charset="-122"/>
              </a:rPr>
              <a:t>。</a:t>
            </a:r>
            <a:endParaRPr lang="en-US" altLang="zh-CN" sz="2000" dirty="0">
              <a:latin typeface="黑体" panose="02010609060101010101" pitchFamily="49" charset="-122"/>
            </a:endParaRPr>
          </a:p>
          <a:p>
            <a:pPr marL="342900" indent="-342900" algn="just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黑体" panose="02010609060101010101" pitchFamily="49" charset="-122"/>
                <a:sym typeface="Wingdings" panose="05000000000000000000" pitchFamily="2" charset="2"/>
              </a:rPr>
              <a:t>活塞和活塞杆的连接： 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螺纹式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（结构简单需要螺母防松装置）</a:t>
            </a:r>
            <a:endParaRPr lang="en-US" altLang="zh-CN" sz="2000" dirty="0">
              <a:latin typeface="黑体" panose="02010609060101010101" pitchFamily="49" charset="-122"/>
              <a:sym typeface="Wingdings" panose="05000000000000000000" pitchFamily="2" charset="2"/>
            </a:endParaRPr>
          </a:p>
          <a:p>
            <a:pPr algn="just" eaLnBrk="1" hangingPunct="1">
              <a:lnSpc>
                <a:spcPct val="140000"/>
              </a:lnSpc>
              <a:spcBef>
                <a:spcPct val="0"/>
              </a:spcBef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                        </a:t>
            </a:r>
            <a:r>
              <a:rPr lang="zh-CN" altLang="en-US" sz="2000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半环式</a:t>
            </a:r>
            <a:r>
              <a:rPr lang="zh-CN" altLang="en-US" sz="2000" dirty="0">
                <a:latin typeface="黑体" panose="02010609060101010101" pitchFamily="49" charset="-122"/>
                <a:sym typeface="Wingdings" panose="05000000000000000000" pitchFamily="2" charset="2"/>
              </a:rPr>
              <a:t>（结构复杂，工作可靠）锥销连接</a:t>
            </a:r>
            <a:endParaRPr lang="en-US" altLang="zh-CN" sz="2000" dirty="0">
              <a:latin typeface="黑体" panose="02010609060101010101" pitchFamily="49" charset="-122"/>
              <a:sym typeface="Wingdings" panose="05000000000000000000" pitchFamily="2" charset="2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467544" y="635964"/>
            <a:ext cx="203132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活塞和活塞杆</a:t>
            </a:r>
          </a:p>
        </p:txBody>
      </p:sp>
      <p:pic>
        <p:nvPicPr>
          <p:cNvPr id="11" name="5T10.EPS" descr="id:2147505052;FounderCES">
            <a:extLst>
              <a:ext uri="{FF2B5EF4-FFF2-40B4-BE49-F238E27FC236}">
                <a16:creationId xmlns:a16="http://schemas.microsoft.com/office/drawing/2014/main" id="{DCCC1DF6-E33D-4D80-A514-9D4159C338B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99592" y="4925181"/>
            <a:ext cx="4752528" cy="1848682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BFED42D5-C7C8-4937-8D86-04249900C490}"/>
              </a:ext>
            </a:extLst>
          </p:cNvPr>
          <p:cNvSpPr/>
          <p:nvPr/>
        </p:nvSpPr>
        <p:spPr>
          <a:xfrm>
            <a:off x="6012202" y="5498780"/>
            <a:ext cx="208372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弹簧卡圈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轴套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螺母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4—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半环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5—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压板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6—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活塞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7—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活塞杆</a:t>
            </a:r>
            <a:endParaRPr lang="zh-CN" altLang="zh-CN" sz="14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C493726B-22C0-4D06-B03F-6A7998448B97}"/>
              </a:ext>
            </a:extLst>
          </p:cNvPr>
          <p:cNvSpPr/>
          <p:nvPr/>
        </p:nvSpPr>
        <p:spPr>
          <a:xfrm>
            <a:off x="607219" y="6519754"/>
            <a:ext cx="2456768" cy="2541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螺纹式连接</a:t>
            </a:r>
            <a:endParaRPr lang="zh-CN" altLang="zh-CN" sz="14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828D9B7-7848-4E99-BDBE-0092324D58B4}"/>
              </a:ext>
            </a:extLst>
          </p:cNvPr>
          <p:cNvSpPr/>
          <p:nvPr/>
        </p:nvSpPr>
        <p:spPr>
          <a:xfrm>
            <a:off x="3275856" y="6559267"/>
            <a:ext cx="2456768" cy="25410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半环式连接</a:t>
            </a:r>
          </a:p>
        </p:txBody>
      </p:sp>
    </p:spTree>
    <p:extLst>
      <p:ext uri="{BB962C8B-B14F-4D97-AF65-F5344CB8AC3E}">
        <p14:creationId xmlns:p14="http://schemas.microsoft.com/office/powerpoint/2010/main" val="40993947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5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6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944190B-6E30-484F-AEF2-943BAD71083A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7" name="TextBox 127"/>
          <p:cNvSpPr txBox="1">
            <a:spLocks noChangeArrowheads="1"/>
          </p:cNvSpPr>
          <p:nvPr/>
        </p:nvSpPr>
        <p:spPr bwMode="auto">
          <a:xfrm>
            <a:off x="611560" y="1266718"/>
            <a:ext cx="7704856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400" b="1" dirty="0">
                <a:latin typeface="黑体" panose="02010609060101010101" pitchFamily="49" charset="-122"/>
              </a:rPr>
              <a:t>为了防止活塞在行程的终点与前后端盖板发生碰撞，引起噪音，影响工件精度或使液压缸损坏，</a:t>
            </a:r>
            <a:r>
              <a:rPr lang="zh-CN" altLang="en-US" sz="2400" b="1" dirty="0">
                <a:solidFill>
                  <a:srgbClr val="FF0000"/>
                </a:solidFill>
                <a:latin typeface="黑体" panose="02010609060101010101" pitchFamily="49" charset="-122"/>
              </a:rPr>
              <a:t>常在大型、高速、或高精度液压缸前后端盖上设有缓冲装置或缓冲回路</a:t>
            </a:r>
            <a:r>
              <a:rPr lang="zh-CN" altLang="en-US" sz="2400" b="1" dirty="0">
                <a:latin typeface="黑体" panose="02010609060101010101" pitchFamily="49" charset="-122"/>
              </a:rPr>
              <a:t>，以使活塞移到快接近行程终点时速度减慢下来终至停止。</a:t>
            </a:r>
          </a:p>
        </p:txBody>
      </p:sp>
      <p:pic>
        <p:nvPicPr>
          <p:cNvPr id="6451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3316" y="3356992"/>
            <a:ext cx="6310313" cy="3170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467544" y="7647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缓冲装置</a:t>
            </a:r>
          </a:p>
        </p:txBody>
      </p:sp>
    </p:spTree>
    <p:extLst>
      <p:ext uri="{BB962C8B-B14F-4D97-AF65-F5344CB8AC3E}">
        <p14:creationId xmlns:p14="http://schemas.microsoft.com/office/powerpoint/2010/main" val="23597245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5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6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944190B-6E30-484F-AEF2-943BAD71083A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25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4517" name="TextBox 127"/>
          <p:cNvSpPr txBox="1">
            <a:spLocks noChangeArrowheads="1"/>
          </p:cNvSpPr>
          <p:nvPr/>
        </p:nvSpPr>
        <p:spPr bwMode="auto">
          <a:xfrm>
            <a:off x="202434" y="1379438"/>
            <a:ext cx="86409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algn="just" eaLnBrk="1" hangingPunct="1"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2"/>
                </a:solidFill>
                <a:latin typeface="黑体" panose="02010609060101010101" pitchFamily="49" charset="-122"/>
              </a:rPr>
              <a:t>原理：</a:t>
            </a:r>
            <a:r>
              <a:rPr lang="zh-CN" altLang="en-US" sz="2000" b="1" dirty="0">
                <a:latin typeface="黑体" panose="02010609060101010101" pitchFamily="49" charset="-122"/>
              </a:rPr>
              <a:t>利用节流方法在液压缸的回油腔产生阻力，减小速度，避免撞击。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TextBox 9"/>
          <p:cNvSpPr txBox="1">
            <a:spLocks noChangeArrowheads="1"/>
          </p:cNvSpPr>
          <p:nvPr/>
        </p:nvSpPr>
        <p:spPr bwMode="auto">
          <a:xfrm>
            <a:off x="467544" y="7647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缓冲装置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2627784" y="4798003"/>
            <a:ext cx="16921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缓冲柱塞的形式</a:t>
            </a:r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519704" y="5310585"/>
            <a:ext cx="4673074" cy="873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50000"/>
              </a:lnSpc>
            </a:pPr>
            <a:r>
              <a:rPr lang="en-US" altLang="zh-CN" dirty="0">
                <a:ea typeface="华文中宋" panose="02010600040101010101" pitchFamily="2" charset="-122"/>
              </a:rPr>
              <a:t>a)</a:t>
            </a:r>
            <a:r>
              <a:rPr lang="zh-CN" altLang="en-US" dirty="0">
                <a:ea typeface="华文中宋" panose="02010600040101010101" pitchFamily="2" charset="-122"/>
              </a:rPr>
              <a:t>反抛物线式 </a:t>
            </a:r>
            <a:r>
              <a:rPr lang="en-US" altLang="zh-CN" dirty="0">
                <a:ea typeface="华文中宋" panose="02010600040101010101" pitchFamily="2" charset="-122"/>
              </a:rPr>
              <a:t>b)</a:t>
            </a:r>
            <a:r>
              <a:rPr lang="zh-CN" altLang="en-US" dirty="0">
                <a:ea typeface="华文中宋" panose="02010600040101010101" pitchFamily="2" charset="-122"/>
              </a:rPr>
              <a:t>阶梯圆柱式 </a:t>
            </a:r>
            <a:r>
              <a:rPr lang="en-US" altLang="zh-CN" dirty="0">
                <a:ea typeface="华文中宋" panose="02010600040101010101" pitchFamily="2" charset="-122"/>
              </a:rPr>
              <a:t>c)</a:t>
            </a:r>
            <a:r>
              <a:rPr lang="zh-CN" altLang="en-US" dirty="0">
                <a:ea typeface="华文中宋" panose="02010600040101010101" pitchFamily="2" charset="-122"/>
              </a:rPr>
              <a:t>节流口变化式 </a:t>
            </a:r>
            <a:endParaRPr lang="en-US" altLang="zh-CN" dirty="0">
              <a:ea typeface="华文中宋" panose="02010600040101010101" pitchFamily="2" charset="-122"/>
            </a:endParaRPr>
          </a:p>
          <a:p>
            <a:pPr algn="ctr" eaLnBrk="1" hangingPunct="1">
              <a:lnSpc>
                <a:spcPct val="150000"/>
              </a:lnSpc>
            </a:pPr>
            <a:r>
              <a:rPr lang="en-US" altLang="zh-CN" dirty="0">
                <a:ea typeface="华文中宋" panose="02010600040101010101" pitchFamily="2" charset="-122"/>
              </a:rPr>
              <a:t>d) </a:t>
            </a:r>
            <a:r>
              <a:rPr lang="zh-CN" altLang="en-US" dirty="0">
                <a:ea typeface="华文中宋" panose="02010600040101010101" pitchFamily="2" charset="-122"/>
              </a:rPr>
              <a:t>单圆柱式 </a:t>
            </a:r>
            <a:r>
              <a:rPr lang="en-US" altLang="zh-CN" dirty="0">
                <a:ea typeface="华文中宋" panose="02010600040101010101" pitchFamily="2" charset="-122"/>
              </a:rPr>
              <a:t>e)</a:t>
            </a:r>
            <a:r>
              <a:rPr lang="zh-CN" altLang="en-US" dirty="0">
                <a:ea typeface="华文中宋" panose="02010600040101010101" pitchFamily="2" charset="-122"/>
              </a:rPr>
              <a:t>环形缝隙式 </a:t>
            </a:r>
            <a:r>
              <a:rPr lang="en-US" altLang="zh-CN" dirty="0">
                <a:ea typeface="华文中宋" panose="02010600040101010101" pitchFamily="2" charset="-122"/>
              </a:rPr>
              <a:t>f) </a:t>
            </a:r>
            <a:r>
              <a:rPr lang="zh-CN" altLang="en-US" dirty="0">
                <a:ea typeface="华文中宋" panose="02010600040101010101" pitchFamily="2" charset="-122"/>
              </a:rPr>
              <a:t>圆锥台式</a:t>
            </a:r>
          </a:p>
        </p:txBody>
      </p:sp>
      <p:sp>
        <p:nvSpPr>
          <p:cNvPr id="14" name="Text Box 7"/>
          <p:cNvSpPr txBox="1">
            <a:spLocks noChangeArrowheads="1"/>
          </p:cNvSpPr>
          <p:nvPr/>
        </p:nvSpPr>
        <p:spPr bwMode="auto">
          <a:xfrm>
            <a:off x="6459497" y="4716188"/>
            <a:ext cx="169218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缓冲压力曲线</a:t>
            </a: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auto">
          <a:xfrm>
            <a:off x="5783108" y="5048975"/>
            <a:ext cx="291819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1-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单圆柱式 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2-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圆锥台式 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3-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阶梯圆柱式 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4- 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反抛物线式 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5-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理想曲线</a:t>
            </a:r>
          </a:p>
        </p:txBody>
      </p:sp>
      <p:pic>
        <p:nvPicPr>
          <p:cNvPr id="16" name="5T11.EPS" descr="id:2147505059;FounderCES">
            <a:extLst>
              <a:ext uri="{FF2B5EF4-FFF2-40B4-BE49-F238E27FC236}">
                <a16:creationId xmlns:a16="http://schemas.microsoft.com/office/drawing/2014/main" id="{4ACFB715-055C-4D48-B72C-3B276F672E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9252" y="1903116"/>
            <a:ext cx="5013978" cy="3183145"/>
          </a:xfrm>
          <a:prstGeom prst="rect">
            <a:avLst/>
          </a:prstGeom>
        </p:spPr>
      </p:pic>
      <p:pic>
        <p:nvPicPr>
          <p:cNvPr id="17" name="5T12.EPS" descr="id:2147505066;FounderCES">
            <a:extLst>
              <a:ext uri="{FF2B5EF4-FFF2-40B4-BE49-F238E27FC236}">
                <a16:creationId xmlns:a16="http://schemas.microsoft.com/office/drawing/2014/main" id="{F7EADEA4-003B-47E8-B1B2-44366C0A645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555456" y="2290261"/>
            <a:ext cx="3385231" cy="2432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6433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3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6564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CC098B7-0D1B-4477-90E1-5B526FC3A590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26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Rectangle 10"/>
          <p:cNvSpPr>
            <a:spLocks noChangeArrowheads="1"/>
          </p:cNvSpPr>
          <p:nvPr/>
        </p:nvSpPr>
        <p:spPr bwMode="auto">
          <a:xfrm>
            <a:off x="467544" y="4107107"/>
            <a:ext cx="7543725" cy="19389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缝隙节流，当活塞移动到其端部，活塞上的凸台进入缸盖的凹腔，将封闭在回油腔中的油液从凸台和凹腔之间的环状缝隙</a:t>
            </a:r>
            <a:r>
              <a:rPr lang="en-US" altLang="zh-CN" sz="2000" i="1" dirty="0">
                <a:latin typeface="黑体" panose="02010609060101010101" pitchFamily="49" charset="-122"/>
                <a:ea typeface="黑体" panose="02010609060101010101" pitchFamily="49" charset="-122"/>
              </a:rPr>
              <a:t>δ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中挤压出去，从而造成背压，迫使运动活塞降速制动，实现缓冲。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这种缓冲装置结构简单，缓冲效果好，但冲击压力较大。 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2303958" y="1050777"/>
            <a:ext cx="3761110" cy="2692306"/>
            <a:chOff x="2303958" y="1050777"/>
            <a:chExt cx="3761110" cy="2692306"/>
          </a:xfrm>
        </p:grpSpPr>
        <p:graphicFrame>
          <p:nvGraphicFramePr>
            <p:cNvPr id="66568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42391814"/>
                </p:ext>
              </p:extLst>
            </p:nvPr>
          </p:nvGraphicFramePr>
          <p:xfrm>
            <a:off x="2303958" y="1050777"/>
            <a:ext cx="3761110" cy="259616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359" name="位图图像" r:id="rId3" imgW="1704762" imgH="1267002" progId="PBrush">
                    <p:embed/>
                  </p:oleObj>
                </mc:Choice>
                <mc:Fallback>
                  <p:oleObj name="位图图像" r:id="rId3" imgW="1704762" imgH="1267002" progId="PBrush">
                    <p:embed/>
                    <p:pic>
                      <p:nvPicPr>
                        <p:cNvPr id="66568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03958" y="1050777"/>
                          <a:ext cx="3761110" cy="259616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3085691" y="3133483"/>
              <a:ext cx="19812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b="1" dirty="0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固定节流缓冲</a:t>
              </a:r>
              <a:r>
                <a:rPr lang="zh-CN" altLang="en-US" dirty="0">
                  <a:solidFill>
                    <a:srgbClr val="0000FF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rPr>
                <a:t> </a:t>
              </a:r>
            </a:p>
          </p:txBody>
        </p:sp>
      </p:grpSp>
      <p:sp>
        <p:nvSpPr>
          <p:cNvPr id="11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TextBox 9"/>
          <p:cNvSpPr txBox="1">
            <a:spLocks noChangeArrowheads="1"/>
          </p:cNvSpPr>
          <p:nvPr/>
        </p:nvSpPr>
        <p:spPr bwMode="auto">
          <a:xfrm>
            <a:off x="467544" y="7647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缓冲装置</a:t>
            </a:r>
          </a:p>
        </p:txBody>
      </p:sp>
    </p:spTree>
    <p:extLst>
      <p:ext uri="{BB962C8B-B14F-4D97-AF65-F5344CB8AC3E}">
        <p14:creationId xmlns:p14="http://schemas.microsoft.com/office/powerpoint/2010/main" val="17144518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7587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B02EF67-AB01-48A5-BE2C-1D47A6B0BAF8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27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195736" y="1374403"/>
            <a:ext cx="4117975" cy="2889622"/>
            <a:chOff x="2195736" y="1374403"/>
            <a:chExt cx="4117975" cy="2889622"/>
          </a:xfrm>
        </p:grpSpPr>
        <p:graphicFrame>
          <p:nvGraphicFramePr>
            <p:cNvPr id="67590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771261993"/>
                </p:ext>
              </p:extLst>
            </p:nvPr>
          </p:nvGraphicFramePr>
          <p:xfrm>
            <a:off x="2195736" y="1374403"/>
            <a:ext cx="4117975" cy="28336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385" name="位图图像" r:id="rId3" imgW="1647619" imgH="1267002" progId="PBrush">
                    <p:embed/>
                  </p:oleObj>
                </mc:Choice>
                <mc:Fallback>
                  <p:oleObj name="位图图像" r:id="rId3" imgW="1647619" imgH="1267002" progId="PBrush">
                    <p:embed/>
                    <p:pic>
                      <p:nvPicPr>
                        <p:cNvPr id="67590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195736" y="1374403"/>
                          <a:ext cx="4117975" cy="283368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Rectangle 1027"/>
            <p:cNvSpPr>
              <a:spLocks noChangeArrowheads="1"/>
            </p:cNvSpPr>
            <p:nvPr/>
          </p:nvSpPr>
          <p:spPr bwMode="auto">
            <a:xfrm>
              <a:off x="3264123" y="3654425"/>
              <a:ext cx="1981200" cy="6096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>
                <a:defRPr/>
              </a:pPr>
              <a:r>
                <a:rPr lang="zh-CN" altLang="en-US" sz="2000" b="1">
                  <a:solidFill>
                    <a:srgbClr val="0000FF"/>
                  </a:solidFill>
                  <a:latin typeface="Times New Roman" panose="02020603050405020304" pitchFamily="18" charset="0"/>
                  <a:ea typeface="黑体" panose="02010609060101010101" pitchFamily="49" charset="-122"/>
                </a:rPr>
                <a:t>可变节流缓冲</a:t>
              </a:r>
              <a:r>
                <a:rPr lang="zh-CN" altLang="en-US">
                  <a:solidFill>
                    <a:srgbClr val="0000FF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rPr>
                <a:t> </a:t>
              </a:r>
            </a:p>
          </p:txBody>
        </p:sp>
      </p:grpSp>
      <p:sp>
        <p:nvSpPr>
          <p:cNvPr id="14" name="Rectangle 1029"/>
          <p:cNvSpPr>
            <a:spLocks noChangeArrowheads="1"/>
          </p:cNvSpPr>
          <p:nvPr/>
        </p:nvSpPr>
        <p:spPr bwMode="auto">
          <a:xfrm>
            <a:off x="899592" y="4559191"/>
            <a:ext cx="5975350" cy="1938992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可变节流缓冲油缸有多种形式，如图在活塞上开有横截面为三角形的轴向斜槽，当活塞移近液压缸缸盖时，活塞与缸盖间的油液需经三角槽流出，从而在回油腔中形成背压，达到缓冲的目的。  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67544" y="7647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缓冲装置</a:t>
            </a:r>
          </a:p>
        </p:txBody>
      </p:sp>
    </p:spTree>
    <p:extLst>
      <p:ext uri="{BB962C8B-B14F-4D97-AF65-F5344CB8AC3E}">
        <p14:creationId xmlns:p14="http://schemas.microsoft.com/office/powerpoint/2010/main" val="21469918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1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18414B5-134F-47C8-AEC2-38970904E825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28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8613" name="TextBox 127"/>
          <p:cNvSpPr txBox="1">
            <a:spLocks noChangeArrowheads="1"/>
          </p:cNvSpPr>
          <p:nvPr/>
        </p:nvSpPr>
        <p:spPr bwMode="auto">
          <a:xfrm>
            <a:off x="450850" y="1224302"/>
            <a:ext cx="793757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algn="just" eaLnBrk="1" hangingPunct="1">
              <a:lnSpc>
                <a:spcPct val="15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latin typeface="黑体" panose="02010609060101010101" pitchFamily="49" charset="-122"/>
              </a:rPr>
              <a:t>排气装置</a:t>
            </a:r>
            <a:r>
              <a:rPr lang="zh-CN" altLang="en-US" sz="2000" b="1" dirty="0">
                <a:latin typeface="黑体" panose="02010609060101010101" pitchFamily="49" charset="-122"/>
              </a:rPr>
              <a:t>：在安装过程中或停止工作的一段时间后，空气将渗入液压系统内，缸筒内如存留空气，将使液压缸在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</a:rPr>
              <a:t>低速时产生爬行、颤抖现象，换向时易引起冲击</a:t>
            </a:r>
            <a:r>
              <a:rPr lang="zh-CN" altLang="en-US" sz="2000" b="1" dirty="0">
                <a:latin typeface="黑体" panose="02010609060101010101" pitchFamily="49" charset="-122"/>
              </a:rPr>
              <a:t>，因此在液压缸结构上要能及时排除缸内留存的气体。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467544" y="7647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黑体" panose="02010609060101010101" pitchFamily="49" charset="-122"/>
              </a:rPr>
              <a:t>排气装置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1763688" y="3385431"/>
            <a:ext cx="4423320" cy="2776374"/>
            <a:chOff x="1883316" y="3356992"/>
            <a:chExt cx="4423320" cy="2776374"/>
          </a:xfrm>
        </p:grpSpPr>
        <p:pic>
          <p:nvPicPr>
            <p:cNvPr id="8" name="Picture 19" descr="排气塞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83316" y="3356992"/>
              <a:ext cx="4423320" cy="2664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" name="矩形 1"/>
            <p:cNvSpPr/>
            <p:nvPr/>
          </p:nvSpPr>
          <p:spPr>
            <a:xfrm>
              <a:off x="2915816" y="5733256"/>
              <a:ext cx="1980029" cy="400110"/>
            </a:xfrm>
            <a:prstGeom prst="rect">
              <a:avLst/>
            </a:prstGeom>
          </p:spPr>
          <p:style>
            <a:lnRef idx="2">
              <a:schemeClr val="accent4"/>
            </a:lnRef>
            <a:fillRef idx="1">
              <a:schemeClr val="lt1"/>
            </a:fillRef>
            <a:effectRef idx="0">
              <a:schemeClr val="accent4"/>
            </a:effectRef>
            <a:fontRef idx="minor">
              <a:schemeClr val="dk1"/>
            </a:fontRef>
          </p:style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CN" altLang="en-US" sz="20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排气塞和排气阀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2474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128B10D-90A2-4F3E-A85B-AF882D07572F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29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3551" name="Text Box 15"/>
          <p:cNvSpPr txBox="1">
            <a:spLocks noChangeArrowheads="1"/>
          </p:cNvSpPr>
          <p:nvPr/>
        </p:nvSpPr>
        <p:spPr bwMode="auto">
          <a:xfrm>
            <a:off x="609650" y="1302340"/>
            <a:ext cx="7863507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密封装置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：防止液压缸工作介质的泄漏和外界尘埃与异物的侵入。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67544" y="7647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密封装置</a:t>
            </a:r>
          </a:p>
        </p:txBody>
      </p:sp>
      <p:sp>
        <p:nvSpPr>
          <p:cNvPr id="2" name="矩形 1"/>
          <p:cNvSpPr/>
          <p:nvPr/>
        </p:nvSpPr>
        <p:spPr>
          <a:xfrm>
            <a:off x="962461" y="1905492"/>
            <a:ext cx="6777891" cy="12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必要性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：缸内泄漏引起容积效率下降，达不到所需工作压力；缸外泄漏造成工作介质浪费和污染环境；密封直接关系液压缸摩擦阻力和机械效率，还影响缸的动静态性能。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61617" y="3146262"/>
            <a:ext cx="735555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液压缸的密封主要是指活塞、活塞杆处的动密封和缸盖等处的静密封。</a:t>
            </a:r>
          </a:p>
        </p:txBody>
      </p:sp>
      <p:sp>
        <p:nvSpPr>
          <p:cNvPr id="19" name="Rectangle 14"/>
          <p:cNvSpPr>
            <a:spLocks noChangeArrowheads="1"/>
          </p:cNvSpPr>
          <p:nvPr/>
        </p:nvSpPr>
        <p:spPr bwMode="auto">
          <a:xfrm>
            <a:off x="635446" y="4875085"/>
            <a:ext cx="2016224" cy="553998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常用密封方法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4741008" y="4499780"/>
            <a:ext cx="2594198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常用密封件</a:t>
            </a:r>
            <a:endParaRPr lang="en-US" altLang="zh-CN" sz="2000" b="1" u="sng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新型密封件</a:t>
            </a:r>
            <a:endParaRPr lang="en-US" altLang="zh-CN" sz="2000" b="1" u="sng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组合密封件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2625131" y="3755086"/>
            <a:ext cx="4032448" cy="2878432"/>
            <a:chOff x="2915816" y="3712868"/>
            <a:chExt cx="4032448" cy="2878432"/>
          </a:xfrm>
        </p:grpSpPr>
        <p:sp>
          <p:nvSpPr>
            <p:cNvPr id="12" name="Text Box 15"/>
            <p:cNvSpPr txBox="1">
              <a:spLocks noChangeArrowheads="1"/>
            </p:cNvSpPr>
            <p:nvPr/>
          </p:nvSpPr>
          <p:spPr bwMode="auto">
            <a:xfrm>
              <a:off x="2998812" y="3996750"/>
              <a:ext cx="2594198" cy="10156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u="sng" dirty="0">
                  <a:latin typeface="黑体" panose="02010609060101010101" pitchFamily="49" charset="-122"/>
                  <a:ea typeface="黑体" panose="02010609060101010101" pitchFamily="49" charset="-122"/>
                </a:rPr>
                <a:t>1.</a:t>
              </a:r>
              <a:r>
                <a:rPr lang="zh-CN" altLang="en-US" sz="2000" b="1" u="sng" dirty="0">
                  <a:latin typeface="黑体" panose="02010609060101010101" pitchFamily="49" charset="-122"/>
                  <a:ea typeface="黑体" panose="02010609060101010101" pitchFamily="49" charset="-122"/>
                </a:rPr>
                <a:t>间隙密封</a:t>
              </a:r>
              <a:endParaRPr lang="en-US" altLang="zh-CN" sz="2000" b="1" u="sng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marL="285750" indent="-2857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u="sng" dirty="0">
                  <a:latin typeface="黑体" panose="02010609060101010101" pitchFamily="49" charset="-122"/>
                  <a:ea typeface="黑体" panose="02010609060101010101" pitchFamily="49" charset="-122"/>
                </a:rPr>
                <a:t>2.</a:t>
              </a:r>
              <a:r>
                <a:rPr lang="zh-CN" altLang="en-US" sz="2000" b="1" u="sng" dirty="0">
                  <a:latin typeface="黑体" panose="02010609060101010101" pitchFamily="49" charset="-122"/>
                  <a:ea typeface="黑体" panose="02010609060101010101" pitchFamily="49" charset="-122"/>
                </a:rPr>
                <a:t>密封件密封</a:t>
              </a:r>
              <a:endPara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3172195" y="5932966"/>
              <a:ext cx="2594198" cy="4818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marL="285750" indent="-285750" eaLnBrk="1" hangingPunct="1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2000" b="1" u="sng" dirty="0">
                  <a:latin typeface="黑体" panose="02010609060101010101" pitchFamily="49" charset="-122"/>
                  <a:ea typeface="黑体" panose="02010609060101010101" pitchFamily="49" charset="-122"/>
                </a:rPr>
                <a:t>3.</a:t>
              </a:r>
              <a:r>
                <a:rPr lang="zh-CN" altLang="en-US" sz="2000" b="1" u="sng" dirty="0">
                  <a:latin typeface="黑体" panose="02010609060101010101" pitchFamily="49" charset="-122"/>
                  <a:ea typeface="黑体" panose="02010609060101010101" pitchFamily="49" charset="-122"/>
                </a:rPr>
                <a:t>防尘圈</a:t>
              </a:r>
              <a:endParaRPr lang="en-US" altLang="zh-CN" sz="2000" b="1" u="sng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4" name="圆角矩形 3"/>
            <p:cNvSpPr/>
            <p:nvPr/>
          </p:nvSpPr>
          <p:spPr>
            <a:xfrm>
              <a:off x="2915816" y="3712868"/>
              <a:ext cx="4032448" cy="2878432"/>
            </a:xfrm>
            <a:prstGeom prst="roundRect">
              <a:avLst>
                <a:gd name="adj" fmla="val 5115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16099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55576" y="980728"/>
            <a:ext cx="7772400" cy="1470025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液压缸</a:t>
            </a:r>
            <a:endParaRPr 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Rectangle 10"/>
          <p:cNvSpPr txBox="1">
            <a:spLocks noChangeArrowheads="1"/>
          </p:cNvSpPr>
          <p:nvPr/>
        </p:nvSpPr>
        <p:spPr bwMode="auto">
          <a:xfrm>
            <a:off x="899592" y="2431201"/>
            <a:ext cx="7772400" cy="2232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液压缸的类型和特点</a:t>
            </a:r>
            <a:endParaRPr lang="en-US" altLang="zh-CN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液压缸的典型结构和组成</a:t>
            </a:r>
            <a:endParaRPr lang="en-US" altLang="zh-CN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90789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128B10D-90A2-4F3E-A85B-AF882D07572F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30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67544" y="718697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密封装置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586217" y="1241351"/>
            <a:ext cx="2594198" cy="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间隙密封</a:t>
            </a:r>
            <a:endParaRPr lang="en-US" altLang="zh-CN" sz="2000" b="1" u="sng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Picture 5" descr="4-11%2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6154" y="1208183"/>
            <a:ext cx="2810222" cy="19227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0"/>
          <p:cNvSpPr>
            <a:spLocks noChangeArrowheads="1"/>
          </p:cNvSpPr>
          <p:nvPr/>
        </p:nvSpPr>
        <p:spPr bwMode="auto">
          <a:xfrm>
            <a:off x="944520" y="3526026"/>
            <a:ext cx="6912768" cy="40011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defRPr/>
            </a:pPr>
            <a:r>
              <a:rPr lang="zh-CN" altLang="en-US" sz="2000" b="1" dirty="0"/>
              <a:t>适用尺寸较小、压力较低、相对运动速度较高的缸筒和活塞 </a:t>
            </a:r>
          </a:p>
        </p:txBody>
      </p:sp>
      <p:sp>
        <p:nvSpPr>
          <p:cNvPr id="6" name="矩形 5"/>
          <p:cNvSpPr/>
          <p:nvPr/>
        </p:nvSpPr>
        <p:spPr>
          <a:xfrm>
            <a:off x="923529" y="2014514"/>
            <a:ext cx="302656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b="1" dirty="0"/>
              <a:t>结构简单，摩擦阻力小，可耐高温</a:t>
            </a:r>
            <a:endParaRPr lang="en-US" altLang="zh-CN" b="1" dirty="0"/>
          </a:p>
          <a:p>
            <a:pPr marL="285750" indent="-285750" eaLnBrk="1" hangingPunct="1">
              <a:buFont typeface="Arial" panose="020B0604020202020204" pitchFamily="34" charset="0"/>
              <a:buChar char="•"/>
              <a:defRPr/>
            </a:pPr>
            <a:r>
              <a:rPr lang="zh-CN" altLang="en-US" b="1" dirty="0"/>
              <a:t>泄漏大，加工要求高</a:t>
            </a:r>
            <a:endParaRPr lang="en-US" altLang="zh-CN" b="1" dirty="0"/>
          </a:p>
        </p:txBody>
      </p:sp>
      <p:sp>
        <p:nvSpPr>
          <p:cNvPr id="22" name="Rectangle 14"/>
          <p:cNvSpPr>
            <a:spLocks noChangeArrowheads="1"/>
          </p:cNvSpPr>
          <p:nvPr/>
        </p:nvSpPr>
        <p:spPr bwMode="auto">
          <a:xfrm>
            <a:off x="1429504" y="6087627"/>
            <a:ext cx="2016224" cy="481863"/>
          </a:xfrm>
          <a:prstGeom prst="rect">
            <a:avLst/>
          </a:prstGeom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eaLnBrk="1" hangingPunct="1">
              <a:lnSpc>
                <a:spcPct val="150000"/>
              </a:lnSpc>
              <a:defRPr/>
            </a:pP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低摩擦液压缸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3" name="Rectangle 14"/>
          <p:cNvSpPr>
            <a:spLocks noChangeArrowheads="1"/>
          </p:cNvSpPr>
          <p:nvPr/>
        </p:nvSpPr>
        <p:spPr bwMode="auto">
          <a:xfrm>
            <a:off x="4188831" y="4311147"/>
            <a:ext cx="4029929" cy="1800493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采用间隙密封液压缸设计成低摩擦缸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减小摩擦力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提高机械效率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 eaLnBrk="1" hangingPunct="1">
              <a:lnSpc>
                <a:spcPct val="150000"/>
              </a:lnSpc>
              <a:defRPr/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显著提高液压缸低速性能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4" name="5T15.EPS">
            <a:extLst>
              <a:ext uri="{FF2B5EF4-FFF2-40B4-BE49-F238E27FC236}">
                <a16:creationId xmlns:a16="http://schemas.microsoft.com/office/drawing/2014/main" id="{0B82D9F0-0ECB-4683-AAA5-66E3BBB4175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755576" y="4072025"/>
            <a:ext cx="3312368" cy="2067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35338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128B10D-90A2-4F3E-A85B-AF882D07572F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31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67544" y="7647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密封装置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609651" y="1302340"/>
            <a:ext cx="2594198" cy="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密封件密封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2771800" y="1299890"/>
            <a:ext cx="6120680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常用密封件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型密封圈、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型密封圈、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型密封件</a:t>
            </a:r>
            <a:endParaRPr lang="en-US" altLang="zh-CN" sz="2000" b="1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9" name="Rectangle 10"/>
          <p:cNvSpPr>
            <a:spLocks noChangeArrowheads="1"/>
          </p:cNvSpPr>
          <p:nvPr/>
        </p:nvSpPr>
        <p:spPr bwMode="auto">
          <a:xfrm>
            <a:off x="229498" y="2000177"/>
            <a:ext cx="3622422" cy="1323439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形密封圈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：耐油橡胶制成的截面为圆形的圆环。它具有良好的密封性能，且结构紧凑，运动件的摩擦阻力小、装卸方便、容易制造、价格便宜，故在液压系统中广泛应用</a:t>
            </a:r>
            <a:r>
              <a:rPr lang="zh-CN" altLang="en-US" sz="1600" b="1" dirty="0">
                <a:latin typeface="宋体" pitchFamily="2" charset="-122"/>
              </a:rPr>
              <a:t>。 </a:t>
            </a:r>
          </a:p>
        </p:txBody>
      </p:sp>
      <p:pic>
        <p:nvPicPr>
          <p:cNvPr id="20" name="Picture 2" descr="4-12%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5936" y="1867800"/>
            <a:ext cx="3970481" cy="15881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9"/>
          <p:cNvSpPr>
            <a:spLocks noChangeArrowheads="1"/>
          </p:cNvSpPr>
          <p:nvPr/>
        </p:nvSpPr>
        <p:spPr bwMode="auto">
          <a:xfrm>
            <a:off x="216120" y="3473741"/>
            <a:ext cx="3635799" cy="15696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形密封圈</a:t>
            </a:r>
            <a:r>
              <a:rPr lang="en-US" altLang="zh-CN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主要用于往复运动的密封。是一种密封性、稳定性和耐压性较好、摩擦阻力小、寿命较长的密封圈。</a:t>
            </a:r>
            <a:r>
              <a:rPr lang="en-US" altLang="zh-CN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Y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形圈的密封作用依赖于它的唇边对偶合面的紧密接触，并在压力油作用下产生较大的接触应力，达到密封目的。 </a:t>
            </a:r>
          </a:p>
        </p:txBody>
      </p:sp>
      <p:graphicFrame>
        <p:nvGraphicFramePr>
          <p:cNvPr id="2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0095538"/>
              </p:ext>
            </p:extLst>
          </p:nvPr>
        </p:nvGraphicFramePr>
        <p:xfrm>
          <a:off x="4021584" y="4396378"/>
          <a:ext cx="1800200" cy="782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7" name="位图图像" r:id="rId4" imgW="8615425" imgH="3986242" progId="PBrush">
                  <p:embed/>
                </p:oleObj>
              </mc:Choice>
              <mc:Fallback>
                <p:oleObj name="位图图像" r:id="rId4" imgW="8615425" imgH="3986242" progId="PBrush">
                  <p:embed/>
                  <p:pic>
                    <p:nvPicPr>
                      <p:cNvPr id="2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 l="2089"/>
                      <a:stretch>
                        <a:fillRect/>
                      </a:stretch>
                    </p:blipFill>
                    <p:spPr bwMode="auto">
                      <a:xfrm>
                        <a:off x="4021584" y="4396378"/>
                        <a:ext cx="1800200" cy="782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" name="Object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568" y="3397266"/>
            <a:ext cx="3352513" cy="937867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216120" y="5193526"/>
            <a:ext cx="3635799" cy="156966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 eaLnBrk="1" hangingPunct="1">
              <a:defRPr/>
            </a:pP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V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形密封装置</a:t>
            </a:r>
            <a:r>
              <a:rPr lang="en-US" altLang="zh-CN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  <a:r>
              <a:rPr lang="zh-CN" altLang="en-US" sz="1600" b="1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单向密封装置，</a:t>
            </a: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主要用于液压缸活塞和活塞杆的往复动密封。耐压性较好、寿命较长，密封轴向尺寸大，摩擦阻力大，可根据需求选择不同材质、数量，调整压紧力已获得不同密封特性和最佳综合效果。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6288" y="5320465"/>
            <a:ext cx="4652634" cy="131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0828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128B10D-90A2-4F3E-A85B-AF882D07572F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32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67544" y="7647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密封装置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586217" y="1236576"/>
            <a:ext cx="2594198" cy="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密封件密封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2884398" y="1219387"/>
            <a:ext cx="272760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新型密封件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7544" y="1901953"/>
            <a:ext cx="1974815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星型（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X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型）密封圈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8256" t="6716" b="-1"/>
          <a:stretch/>
        </p:blipFill>
        <p:spPr>
          <a:xfrm>
            <a:off x="2610248" y="1959761"/>
            <a:ext cx="1786077" cy="80771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6325" y="1857901"/>
            <a:ext cx="1807468" cy="11502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50" t="4227" r="22654"/>
          <a:stretch/>
        </p:blipFill>
        <p:spPr>
          <a:xfrm>
            <a:off x="6047656" y="1959761"/>
            <a:ext cx="874234" cy="87786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>
            <a:off x="2826272" y="2249494"/>
            <a:ext cx="311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786541" y="2371998"/>
            <a:ext cx="19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795" y="1902226"/>
            <a:ext cx="1560318" cy="992930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418992" y="2879776"/>
            <a:ext cx="815886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四唇口密封，形状类似</a:t>
            </a:r>
            <a:r>
              <a:rPr lang="en-US" altLang="zh-CN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X</a:t>
            </a:r>
            <a:r>
              <a:rPr lang="zh-CN" altLang="en-US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，密封唇之间形成润滑容腔，具有较小的磨擦阻力，启动阻力。飞边位置在截面的凹处，密封效果好。非圆形截面，避免在往复运动时产生滚动。</a:t>
            </a:r>
            <a:endParaRPr lang="zh-CN" altLang="en-US" sz="1600" b="0" i="0" dirty="0">
              <a:solidFill>
                <a:srgbClr val="454545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88248" y="3588482"/>
            <a:ext cx="1974815" cy="4138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Zurcon</a:t>
            </a: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 L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型密封圈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6100" y="3572294"/>
            <a:ext cx="1732289" cy="1010502"/>
          </a:xfrm>
          <a:prstGeom prst="rect">
            <a:avLst/>
          </a:prstGeom>
        </p:spPr>
      </p:pic>
      <p:cxnSp>
        <p:nvCxnSpPr>
          <p:cNvPr id="29" name="直接箭头连接符 28"/>
          <p:cNvCxnSpPr/>
          <p:nvPr/>
        </p:nvCxnSpPr>
        <p:spPr>
          <a:xfrm>
            <a:off x="2924129" y="4413946"/>
            <a:ext cx="311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2884398" y="4536450"/>
            <a:ext cx="19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>
            <a:off x="4656418" y="3548670"/>
            <a:ext cx="4275793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截面呈倒</a:t>
            </a:r>
            <a:r>
              <a:rPr lang="en-US" altLang="zh-CN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L</a:t>
            </a:r>
            <a:r>
              <a:rPr lang="zh-CN" altLang="en-US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形，主要应用于活塞杆动静密封。最大特点是复合成分特殊的处理。可提升密封圈的硬度、机械强度、耐磨性、抗扯裂强度；提升了密封耦合面适应性。</a:t>
            </a:r>
          </a:p>
        </p:txBody>
      </p:sp>
      <p:sp>
        <p:nvSpPr>
          <p:cNvPr id="32" name="矩形 31"/>
          <p:cNvSpPr/>
          <p:nvPr/>
        </p:nvSpPr>
        <p:spPr>
          <a:xfrm>
            <a:off x="413456" y="4966469"/>
            <a:ext cx="2939720" cy="4616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M2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型</a:t>
            </a:r>
            <a:r>
              <a:rPr lang="en-US" altLang="zh-CN" sz="1600" b="1" dirty="0" err="1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Turcon-Variseal</a:t>
            </a: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密封圈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404" y="5217364"/>
            <a:ext cx="1286755" cy="1212925"/>
          </a:xfrm>
          <a:prstGeom prst="rect">
            <a:avLst/>
          </a:prstGeom>
        </p:spPr>
      </p:pic>
      <p:cxnSp>
        <p:nvCxnSpPr>
          <p:cNvPr id="37" name="直接箭头连接符 36"/>
          <p:cNvCxnSpPr/>
          <p:nvPr/>
        </p:nvCxnSpPr>
        <p:spPr>
          <a:xfrm>
            <a:off x="3138241" y="5703969"/>
            <a:ext cx="3119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37"/>
          <p:cNvSpPr txBox="1"/>
          <p:nvPr/>
        </p:nvSpPr>
        <p:spPr>
          <a:xfrm>
            <a:off x="3098510" y="5826473"/>
            <a:ext cx="195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3689912" y="5787024"/>
            <a:ext cx="706413" cy="8042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442359" y="6437411"/>
            <a:ext cx="13819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不锈钢弹簧</a:t>
            </a:r>
          </a:p>
        </p:txBody>
      </p:sp>
      <p:sp>
        <p:nvSpPr>
          <p:cNvPr id="40" name="矩形 39"/>
          <p:cNvSpPr/>
          <p:nvPr/>
        </p:nvSpPr>
        <p:spPr>
          <a:xfrm>
            <a:off x="4830944" y="5197301"/>
            <a:ext cx="399952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单作用密封件，由</a:t>
            </a:r>
            <a:r>
              <a:rPr lang="en-US" altLang="zh-CN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U</a:t>
            </a:r>
            <a:r>
              <a:rPr lang="zh-CN" altLang="en-US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形密封外套和</a:t>
            </a:r>
            <a:r>
              <a:rPr lang="en-US" altLang="zh-CN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V</a:t>
            </a:r>
            <a:r>
              <a:rPr lang="zh-CN" altLang="en-US" sz="1600" dirty="0">
                <a:solidFill>
                  <a:srgbClr val="000000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形耐腐蚀弹簧组成。非对称密封截面，动态唇优化形状，低压和零压时金属弹簧提供初始密封力。主要密封力由系统压力形成，保证从零压到高压可靠密封。</a:t>
            </a:r>
          </a:p>
        </p:txBody>
      </p:sp>
    </p:spTree>
    <p:extLst>
      <p:ext uri="{BB962C8B-B14F-4D97-AF65-F5344CB8AC3E}">
        <p14:creationId xmlns:p14="http://schemas.microsoft.com/office/powerpoint/2010/main" val="8568695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128B10D-90A2-4F3E-A85B-AF882D07572F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33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67544" y="764704"/>
            <a:ext cx="141577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密封装置</a:t>
            </a:r>
          </a:p>
        </p:txBody>
      </p:sp>
      <p:sp>
        <p:nvSpPr>
          <p:cNvPr id="12" name="Text Box 15"/>
          <p:cNvSpPr txBox="1">
            <a:spLocks noChangeArrowheads="1"/>
          </p:cNvSpPr>
          <p:nvPr/>
        </p:nvSpPr>
        <p:spPr bwMode="auto">
          <a:xfrm>
            <a:off x="586217" y="1236576"/>
            <a:ext cx="2594198" cy="4818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密封件密封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Text Box 15"/>
          <p:cNvSpPr txBox="1">
            <a:spLocks noChangeArrowheads="1"/>
          </p:cNvSpPr>
          <p:nvPr/>
        </p:nvSpPr>
        <p:spPr bwMode="auto">
          <a:xfrm>
            <a:off x="2884398" y="1219387"/>
            <a:ext cx="272760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组合密封件</a:t>
            </a:r>
            <a:r>
              <a:rPr lang="zh-CN" altLang="en-US" sz="2000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9677" y="2254809"/>
            <a:ext cx="4807271" cy="83099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lnSpc>
                <a:spcPct val="15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同轴密封圈</a:t>
            </a:r>
            <a:endParaRPr lang="en-US" altLang="zh-CN" sz="1600" b="1" dirty="0">
              <a:solidFill>
                <a:srgbClr val="FF0000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-</a:t>
            </a:r>
            <a:r>
              <a:rPr lang="zh-CN" altLang="en-US" sz="1600" b="1" dirty="0">
                <a:solidFill>
                  <a:schemeClr val="tx1"/>
                </a:solidFill>
                <a:latin typeface="Arial" panose="020B0604020202020204" pitchFamily="34" charset="0"/>
                <a:ea typeface="黑体" panose="02010609060101010101" pitchFamily="49" charset="-122"/>
                <a:cs typeface="Arial" panose="020B0604020202020204" pitchFamily="34" charset="0"/>
              </a:rPr>
              <a:t>结构与材料全部实施组合型式的往复运动用密封件</a:t>
            </a:r>
            <a:endParaRPr lang="en-US" altLang="zh-CN" sz="1600" b="1" dirty="0">
              <a:solidFill>
                <a:schemeClr val="tx1"/>
              </a:solidFill>
              <a:latin typeface="Arial" panose="020B0604020202020204" pitchFamily="34" charset="0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36" y="3658938"/>
            <a:ext cx="3974843" cy="1765298"/>
          </a:xfrm>
          <a:prstGeom prst="rect">
            <a:avLst/>
          </a:prstGeom>
        </p:spPr>
      </p:pic>
      <p:pic>
        <p:nvPicPr>
          <p:cNvPr id="30722" name="Picture 2" descr="https://gimg2.baidu.com/image_search/src=http%3A%2F%2Fwww.nbreson.com%2FTimImages%2FUpFile%2F20124%2F20124291216721830x.jpg&amp;refer=http%3A%2F%2Fwww.nbreson.com&amp;app=2002&amp;size=f9999,10000&amp;q=a80&amp;n=0&amp;g=0n&amp;fmt=jpeg?sec=1627501828&amp;t=8c1504011026717ba05ba7d431c9452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98" y="3865176"/>
            <a:ext cx="3672408" cy="1624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 Box 15"/>
          <p:cNvSpPr txBox="1">
            <a:spLocks noChangeArrowheads="1"/>
          </p:cNvSpPr>
          <p:nvPr/>
        </p:nvSpPr>
        <p:spPr bwMode="auto">
          <a:xfrm>
            <a:off x="2411760" y="5784058"/>
            <a:ext cx="458297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旋转密封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外圆密封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O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型密封圈 内圆密封格莱圈</a:t>
            </a:r>
          </a:p>
        </p:txBody>
      </p:sp>
      <p:pic>
        <p:nvPicPr>
          <p:cNvPr id="19" name="5T19.EPS">
            <a:extLst>
              <a:ext uri="{FF2B5EF4-FFF2-40B4-BE49-F238E27FC236}">
                <a16:creationId xmlns:a16="http://schemas.microsoft.com/office/drawing/2014/main" id="{45EE2B66-56DC-4654-B39A-1E678BC5251F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00981" y="1208464"/>
            <a:ext cx="2856802" cy="2172654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9C9C9365-D6EB-4D41-BC54-C26686D8977A}"/>
              </a:ext>
            </a:extLst>
          </p:cNvPr>
          <p:cNvSpPr/>
          <p:nvPr/>
        </p:nvSpPr>
        <p:spPr>
          <a:xfrm>
            <a:off x="4976784" y="3211762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活塞用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                   b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活塞杆用</a:t>
            </a:r>
          </a:p>
          <a:p>
            <a:pPr algn="ctr"/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格来圈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2—O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形密封圈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3—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斯特圈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991186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128B10D-90A2-4F3E-A85B-AF882D07572F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34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液压缸的典型结构组成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4" name="Text Box 15"/>
          <p:cNvSpPr txBox="1">
            <a:spLocks noChangeArrowheads="1"/>
          </p:cNvSpPr>
          <p:nvPr/>
        </p:nvSpPr>
        <p:spPr bwMode="auto">
          <a:xfrm>
            <a:off x="414717" y="1025075"/>
            <a:ext cx="2594198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sz="2000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防尘圈</a:t>
            </a:r>
            <a:endParaRPr lang="zh-CN" altLang="en-US" sz="20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625" y="1170687"/>
            <a:ext cx="2106311" cy="225831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2936" y="1087716"/>
            <a:ext cx="4386891" cy="2341284"/>
          </a:xfrm>
          <a:prstGeom prst="rect">
            <a:avLst/>
          </a:prstGeom>
        </p:spPr>
      </p:pic>
      <p:pic>
        <p:nvPicPr>
          <p:cNvPr id="18" name="5T22.EPS" descr="id:2147505145;FounderCES">
            <a:extLst>
              <a:ext uri="{FF2B5EF4-FFF2-40B4-BE49-F238E27FC236}">
                <a16:creationId xmlns:a16="http://schemas.microsoft.com/office/drawing/2014/main" id="{704A03A2-3429-455D-ACF0-4BC67562536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74453" y="3952720"/>
            <a:ext cx="2588254" cy="1734593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29198FEE-EA37-4242-B050-35977D10A7F9}"/>
              </a:ext>
            </a:extLst>
          </p:cNvPr>
          <p:cNvSpPr/>
          <p:nvPr/>
        </p:nvSpPr>
        <p:spPr>
          <a:xfrm>
            <a:off x="0" y="5539451"/>
            <a:ext cx="4572000" cy="461665"/>
          </a:xfrm>
          <a:prstGeom prst="rect">
            <a:avLst/>
          </a:prstGeom>
          <a:solidFill>
            <a:schemeClr val="bg1"/>
          </a:solidFill>
        </p:spPr>
        <p:txBody>
          <a:bodyPr>
            <a:spAutoFit/>
          </a:bodyPr>
          <a:lstStyle/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普通型防尘圈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Z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形</a:t>
            </a:r>
            <a:r>
              <a:rPr lang="en-US" altLang="zh-CN" sz="1400" dirty="0" err="1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Turcon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防尘圈</a:t>
            </a:r>
          </a:p>
          <a:p>
            <a:pPr algn="ctr"/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1—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防尘圈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2—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活塞杆</a:t>
            </a:r>
            <a:endParaRPr lang="zh-CN" altLang="en-US" sz="1400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FF3B1C6-DC2B-412D-A8D3-43896F28ADAE}"/>
              </a:ext>
            </a:extLst>
          </p:cNvPr>
          <p:cNvSpPr/>
          <p:nvPr/>
        </p:nvSpPr>
        <p:spPr>
          <a:xfrm>
            <a:off x="4137878" y="3997472"/>
            <a:ext cx="47352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对于活塞杆外伸部分来说，由于它很容易把脏物带入液压缸，使油液受污染，密封件被磨损，因此常需在活塞杆密封处增添防尘圈，并放在向着活塞杆外伸的一端。</a:t>
            </a:r>
          </a:p>
        </p:txBody>
      </p:sp>
    </p:spTree>
    <p:extLst>
      <p:ext uri="{BB962C8B-B14F-4D97-AF65-F5344CB8AC3E}">
        <p14:creationId xmlns:p14="http://schemas.microsoft.com/office/powerpoint/2010/main" val="1826556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1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2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DE62306-84A9-43C5-B3C4-E46FCF800D24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35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4" name="TextBox 9"/>
          <p:cNvSpPr txBox="1">
            <a:spLocks noChangeArrowheads="1"/>
          </p:cNvSpPr>
          <p:nvPr/>
        </p:nvSpPr>
        <p:spPr bwMode="auto">
          <a:xfrm>
            <a:off x="402033" y="695418"/>
            <a:ext cx="8463855" cy="1338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黑体" panose="02010609060101010101" pitchFamily="49" charset="-122"/>
              </a:rPr>
              <a:t>液压缸缸体固定，液压油从</a:t>
            </a:r>
            <a:r>
              <a:rPr lang="en-US" altLang="zh-CN" sz="1800" b="1" dirty="0">
                <a:latin typeface="黑体" panose="02010609060101010101" pitchFamily="49" charset="-122"/>
              </a:rPr>
              <a:t>A</a:t>
            </a:r>
            <a:r>
              <a:rPr lang="zh-CN" altLang="en-US" sz="1800" b="1" dirty="0">
                <a:latin typeface="黑体" panose="02010609060101010101" pitchFamily="49" charset="-122"/>
              </a:rPr>
              <a:t>口进入作用在活塞上，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</a:rPr>
              <a:t>产生一推力</a:t>
            </a:r>
            <a:r>
              <a:rPr lang="en-US" altLang="zh-CN" sz="1800" b="1" i="1" dirty="0">
                <a:solidFill>
                  <a:srgbClr val="FF0000"/>
                </a:solidFill>
                <a:latin typeface="黑体" panose="02010609060101010101" pitchFamily="49" charset="-122"/>
              </a:rPr>
              <a:t>F</a:t>
            </a:r>
            <a:r>
              <a:rPr lang="zh-CN" altLang="en-US" sz="1800" b="1" dirty="0">
                <a:latin typeface="黑体" panose="02010609060101010101" pitchFamily="49" charset="-122"/>
              </a:rPr>
              <a:t>，通过活塞杆以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</a:rPr>
              <a:t>克服负荷</a:t>
            </a:r>
            <a:r>
              <a:rPr lang="en-US" altLang="zh-CN" sz="1800" b="1" i="1" dirty="0">
                <a:solidFill>
                  <a:srgbClr val="FF0000"/>
                </a:solidFill>
                <a:latin typeface="黑体" panose="02010609060101010101" pitchFamily="49" charset="-122"/>
              </a:rPr>
              <a:t>W</a:t>
            </a:r>
            <a:r>
              <a:rPr lang="zh-CN" altLang="en-US" sz="1800" b="1" dirty="0">
                <a:latin typeface="黑体" panose="02010609060101010101" pitchFamily="49" charset="-122"/>
              </a:rPr>
              <a:t>，活塞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</a:rPr>
              <a:t>以速度</a:t>
            </a:r>
            <a:r>
              <a:rPr lang="en-US" altLang="zh-CN" sz="1800" b="1" i="1" dirty="0">
                <a:solidFill>
                  <a:srgbClr val="FF0000"/>
                </a:solidFill>
                <a:latin typeface="黑体" panose="02010609060101010101" pitchFamily="49" charset="-122"/>
              </a:rPr>
              <a:t>v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</a:rPr>
              <a:t>向前推进</a:t>
            </a:r>
            <a:r>
              <a:rPr lang="zh-CN" altLang="en-US" sz="1800" b="1" dirty="0">
                <a:latin typeface="黑体" panose="02010609060101010101" pitchFamily="49" charset="-122"/>
              </a:rPr>
              <a:t>，同时将活塞杆侧内的油液通过</a:t>
            </a:r>
            <a:r>
              <a:rPr lang="en-US" altLang="zh-CN" sz="1800" b="1" dirty="0">
                <a:latin typeface="黑体" panose="02010609060101010101" pitchFamily="49" charset="-122"/>
              </a:rPr>
              <a:t>B</a:t>
            </a:r>
            <a:r>
              <a:rPr lang="zh-CN" altLang="en-US" sz="1800" b="1" dirty="0">
                <a:latin typeface="黑体" panose="02010609060101010101" pitchFamily="49" charset="-122"/>
              </a:rPr>
              <a:t>口流回油箱。相反，如高压油从</a:t>
            </a:r>
            <a:r>
              <a:rPr lang="en-US" altLang="zh-CN" sz="1800" b="1" dirty="0">
                <a:latin typeface="黑体" panose="02010609060101010101" pitchFamily="49" charset="-122"/>
              </a:rPr>
              <a:t>B</a:t>
            </a:r>
            <a:r>
              <a:rPr lang="zh-CN" altLang="en-US" sz="1800" b="1" dirty="0">
                <a:latin typeface="黑体" panose="02010609060101010101" pitchFamily="49" charset="-122"/>
              </a:rPr>
              <a:t>口进入，则活塞后退。</a:t>
            </a:r>
          </a:p>
        </p:txBody>
      </p:sp>
      <p:pic>
        <p:nvPicPr>
          <p:cNvPr id="5325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7153" y="1600373"/>
            <a:ext cx="3534202" cy="2125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液压缸参数计算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0"/>
          <p:cNvSpPr txBox="1">
            <a:spLocks noChangeArrowheads="1"/>
          </p:cNvSpPr>
          <p:nvPr/>
        </p:nvSpPr>
        <p:spPr bwMode="auto">
          <a:xfrm>
            <a:off x="683568" y="1969293"/>
            <a:ext cx="2088232" cy="412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algn="just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6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速度和流量</a:t>
            </a:r>
          </a:p>
        </p:txBody>
      </p:sp>
      <p:sp>
        <p:nvSpPr>
          <p:cNvPr id="2" name="矩形 1"/>
          <p:cNvSpPr/>
          <p:nvPr/>
        </p:nvSpPr>
        <p:spPr>
          <a:xfrm>
            <a:off x="982900" y="3942636"/>
            <a:ext cx="7051032" cy="646331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CN" altLang="en-US" b="1" dirty="0">
                <a:latin typeface="黑体" panose="02010609060101010101" pitchFamily="49" charset="-122"/>
                <a:sym typeface="Wingdings" panose="05000000000000000000" pitchFamily="2" charset="2"/>
              </a:rPr>
              <a:t>活塞工作有效面积是固定的，活塞的速度取决于输入液压缸的流量，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由此，</a:t>
            </a:r>
            <a:r>
              <a:rPr lang="zh-CN" altLang="en-US" b="1" u="sng" dirty="0">
                <a:solidFill>
                  <a:srgbClr val="FF0000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速度和负载无关</a:t>
            </a:r>
            <a:r>
              <a:rPr lang="zh-CN" altLang="en-US" b="1" dirty="0">
                <a:solidFill>
                  <a:schemeClr val="tx1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。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2664" y="2889801"/>
            <a:ext cx="4176464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Q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液压缸的输入流量（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3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/s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L/min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）</a:t>
            </a:r>
          </a:p>
          <a:p>
            <a:pPr>
              <a:lnSpc>
                <a:spcPct val="120000"/>
              </a:lnSpc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液压缸活塞上有效工作面积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</a:t>
            </a:r>
            <a:r>
              <a:rPr lang="en-US" altLang="zh-CN" baseline="30000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</a:t>
            </a:r>
            <a:endParaRPr lang="zh-CN" altLang="en-US" baseline="30000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lnSpc>
                <a:spcPct val="120000"/>
              </a:lnSpc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V--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活塞移动速度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(m/s)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1187624" y="2390768"/>
                <a:ext cx="1728192" cy="40011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𝐴𝑣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87624" y="2390768"/>
                <a:ext cx="1728192" cy="400110"/>
              </a:xfrm>
              <a:prstGeom prst="rect">
                <a:avLst/>
              </a:prstGeom>
              <a:blipFill>
                <a:blip r:embed="rId3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3098408" y="2384907"/>
                <a:ext cx="1728192" cy="40011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𝑄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/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408" y="2384907"/>
                <a:ext cx="1728192" cy="400110"/>
              </a:xfrm>
              <a:prstGeom prst="rect">
                <a:avLst/>
              </a:prstGeom>
              <a:blipFill>
                <a:blip r:embed="rId4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Box 10"/>
          <p:cNvSpPr txBox="1">
            <a:spLocks noChangeArrowheads="1"/>
          </p:cNvSpPr>
          <p:nvPr/>
        </p:nvSpPr>
        <p:spPr bwMode="auto">
          <a:xfrm>
            <a:off x="847126" y="4647884"/>
            <a:ext cx="2088232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algn="just">
              <a:lnSpc>
                <a:spcPct val="120000"/>
              </a:lnSpc>
              <a:spcBef>
                <a:spcPct val="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6"/>
                </a:solidFill>
                <a:latin typeface="黑体" panose="02010609060101010101" pitchFamily="49" charset="-122"/>
                <a:sym typeface="Wingdings" panose="05000000000000000000" pitchFamily="2" charset="2"/>
              </a:rPr>
              <a:t>推力和压力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/>
              <p:cNvSpPr txBox="1"/>
              <p:nvPr/>
            </p:nvSpPr>
            <p:spPr>
              <a:xfrm>
                <a:off x="3962504" y="5057445"/>
                <a:ext cx="1728192" cy="40011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𝑝𝐴</m:t>
                      </m:r>
                    </m:oMath>
                  </m:oMathPara>
                </a14:m>
                <a:endParaRPr lang="zh-CN" altLang="en-US" sz="2000" i="1" dirty="0"/>
              </a:p>
            </p:txBody>
          </p:sp>
        </mc:Choice>
        <mc:Fallback xmlns="">
          <p:sp>
            <p:nvSpPr>
              <p:cNvPr id="25" name="文本框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504" y="5057445"/>
                <a:ext cx="1728192" cy="400110"/>
              </a:xfrm>
              <a:prstGeom prst="rect">
                <a:avLst/>
              </a:prstGeom>
              <a:blipFill>
                <a:blip r:embed="rId5"/>
                <a:stretch>
                  <a:fillRect b="-115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11"/>
          <p:cNvSpPr txBox="1">
            <a:spLocks noChangeArrowheads="1"/>
          </p:cNvSpPr>
          <p:nvPr/>
        </p:nvSpPr>
        <p:spPr bwMode="auto">
          <a:xfrm>
            <a:off x="978956" y="5973762"/>
            <a:ext cx="5889076" cy="646331"/>
          </a:xfrm>
          <a:prstGeom prst="rect">
            <a:avLst/>
          </a:prstGeom>
          <a:ln>
            <a:prstDash val="sys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b="1">
                <a:solidFill>
                  <a:schemeClr val="dk1"/>
                </a:solidFill>
                <a:latin typeface="黑体" panose="02010609060101010101" pitchFamily="49" charset="-122"/>
                <a:ea typeface="+mn-ea"/>
              </a:defRPr>
            </a:lvl1pPr>
            <a:lvl2pPr>
              <a:defRPr>
                <a:solidFill>
                  <a:schemeClr val="dk1"/>
                </a:solidFill>
                <a:latin typeface="+mn-lt"/>
                <a:ea typeface="+mn-ea"/>
              </a:defRPr>
            </a:lvl2pPr>
            <a:lvl3pPr>
              <a:defRPr>
                <a:solidFill>
                  <a:schemeClr val="dk1"/>
                </a:solidFill>
                <a:latin typeface="+mn-lt"/>
                <a:ea typeface="+mn-ea"/>
              </a:defRPr>
            </a:lvl3pPr>
            <a:lvl4pPr>
              <a:defRPr>
                <a:solidFill>
                  <a:schemeClr val="dk1"/>
                </a:solidFill>
                <a:latin typeface="+mn-lt"/>
                <a:ea typeface="+mn-ea"/>
              </a:defRPr>
            </a:lvl4pPr>
            <a:lvl5pPr>
              <a:defRPr>
                <a:solidFill>
                  <a:schemeClr val="dk1"/>
                </a:solidFill>
                <a:latin typeface="+mn-lt"/>
                <a:ea typeface="+mn-ea"/>
              </a:defRPr>
            </a:lvl5pPr>
            <a:lvl6pPr>
              <a:defRPr>
                <a:solidFill>
                  <a:schemeClr val="dk1"/>
                </a:solidFill>
                <a:latin typeface="+mn-lt"/>
                <a:ea typeface="+mn-ea"/>
              </a:defRPr>
            </a:lvl6pPr>
            <a:lvl7pPr>
              <a:defRPr>
                <a:solidFill>
                  <a:schemeClr val="dk1"/>
                </a:solidFill>
                <a:latin typeface="+mn-lt"/>
                <a:ea typeface="+mn-ea"/>
              </a:defRPr>
            </a:lvl7pPr>
            <a:lvl8pPr>
              <a:defRPr>
                <a:solidFill>
                  <a:schemeClr val="dk1"/>
                </a:solidFill>
                <a:latin typeface="+mn-lt"/>
                <a:ea typeface="+mn-ea"/>
              </a:defRPr>
            </a:lvl8pPr>
            <a:lvl9pPr>
              <a:defRPr>
                <a:solidFill>
                  <a:schemeClr val="dk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dirty="0">
                <a:sym typeface="Wingdings" panose="05000000000000000000" pitchFamily="2" charset="2"/>
              </a:rPr>
              <a:t>推力</a:t>
            </a:r>
            <a:r>
              <a:rPr lang="en-US" altLang="zh-CN" dirty="0">
                <a:sym typeface="Wingdings" panose="05000000000000000000" pitchFamily="2" charset="2"/>
              </a:rPr>
              <a:t>F</a:t>
            </a:r>
            <a:r>
              <a:rPr lang="zh-CN" altLang="en-US" dirty="0">
                <a:sym typeface="Wingdings" panose="05000000000000000000" pitchFamily="2" charset="2"/>
              </a:rPr>
              <a:t>可看成是液压缸的理论推力，活塞的有效面积固定，</a:t>
            </a:r>
            <a:endParaRPr lang="en-US" altLang="zh-CN" dirty="0">
              <a:sym typeface="Wingdings" panose="05000000000000000000" pitchFamily="2" charset="2"/>
            </a:endParaRPr>
          </a:p>
          <a:p>
            <a:r>
              <a:rPr lang="zh-CN" altLang="en-US" dirty="0">
                <a:sym typeface="Wingdings" panose="05000000000000000000" pitchFamily="2" charset="2"/>
              </a:rPr>
              <a:t>由此，</a:t>
            </a:r>
            <a:r>
              <a:rPr lang="zh-CN" altLang="en-US" u="sng" dirty="0">
                <a:solidFill>
                  <a:srgbClr val="FF0000"/>
                </a:solidFill>
                <a:sym typeface="Wingdings" panose="05000000000000000000" pitchFamily="2" charset="2"/>
              </a:rPr>
              <a:t>压力取决于总负载</a:t>
            </a:r>
            <a:r>
              <a:rPr lang="zh-CN" altLang="en-US" dirty="0">
                <a:sym typeface="Wingdings" panose="05000000000000000000" pitchFamily="2" charset="2"/>
              </a:rPr>
              <a:t>。</a:t>
            </a:r>
          </a:p>
        </p:txBody>
      </p:sp>
      <p:sp>
        <p:nvSpPr>
          <p:cNvPr id="6" name="矩形 5"/>
          <p:cNvSpPr/>
          <p:nvPr/>
        </p:nvSpPr>
        <p:spPr>
          <a:xfrm>
            <a:off x="978956" y="5057445"/>
            <a:ext cx="290496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600" dirty="0"/>
              <a:t>若液压缸回油接油箱，则</a:t>
            </a:r>
            <a:r>
              <a:rPr lang="en-US" altLang="zh-CN" sz="1600" i="1" dirty="0"/>
              <a:t>P</a:t>
            </a:r>
            <a:r>
              <a:rPr lang="en-US" altLang="zh-CN" sz="1600" i="1" baseline="-25000" dirty="0"/>
              <a:t>0</a:t>
            </a:r>
            <a:r>
              <a:rPr lang="en-US" altLang="zh-CN" sz="1600" i="1" dirty="0"/>
              <a:t> </a:t>
            </a:r>
            <a:r>
              <a:rPr lang="en-US" altLang="zh-CN" sz="1600" dirty="0"/>
              <a:t>=0</a:t>
            </a:r>
            <a:endParaRPr lang="zh-CN" altLang="en-US" sz="1600" dirty="0"/>
          </a:p>
        </p:txBody>
      </p:sp>
      <p:sp>
        <p:nvSpPr>
          <p:cNvPr id="28" name="矩形 27"/>
          <p:cNvSpPr/>
          <p:nvPr/>
        </p:nvSpPr>
        <p:spPr>
          <a:xfrm>
            <a:off x="3107790" y="5510137"/>
            <a:ext cx="4176464" cy="391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--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液压缸工作压力（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MPa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或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bar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9546842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1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3252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DE62306-84A9-43C5-B3C4-E46FCF800D24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36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液压缸参数计算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19" name="Object 6"/>
          <p:cNvGraphicFramePr>
            <a:graphicFrameLocks noChangeAspect="1"/>
          </p:cNvGraphicFramePr>
          <p:nvPr/>
        </p:nvGraphicFramePr>
        <p:xfrm>
          <a:off x="3276600" y="2565400"/>
          <a:ext cx="1728788" cy="792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6" name="公式" r:id="rId3" imgW="965200" imgH="444500" progId="Equation.3">
                  <p:embed/>
                </p:oleObj>
              </mc:Choice>
              <mc:Fallback>
                <p:oleObj name="公式" r:id="rId3" imgW="965200" imgH="444500" progId="Equation.3">
                  <p:embed/>
                  <p:pic>
                    <p:nvPicPr>
                      <p:cNvPr id="5632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2565400"/>
                        <a:ext cx="1728788" cy="7921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8"/>
          <p:cNvGraphicFramePr>
            <a:graphicFrameLocks noChangeAspect="1"/>
          </p:cNvGraphicFramePr>
          <p:nvPr/>
        </p:nvGraphicFramePr>
        <p:xfrm>
          <a:off x="1619250" y="3368675"/>
          <a:ext cx="5927725" cy="708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7" name="公式" r:id="rId5" imgW="2781300" imgH="406400" progId="Equation.3">
                  <p:embed/>
                </p:oleObj>
              </mc:Choice>
              <mc:Fallback>
                <p:oleObj name="公式" r:id="rId5" imgW="2781300" imgH="406400" progId="Equation.3">
                  <p:embed/>
                  <p:pic>
                    <p:nvPicPr>
                      <p:cNvPr id="56327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9250" y="3368675"/>
                        <a:ext cx="5927725" cy="708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10"/>
          <p:cNvGraphicFramePr>
            <a:graphicFrameLocks noChangeAspect="1"/>
          </p:cNvGraphicFramePr>
          <p:nvPr/>
        </p:nvGraphicFramePr>
        <p:xfrm>
          <a:off x="2843213" y="4076700"/>
          <a:ext cx="3455987" cy="836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8" name="公式" r:id="rId7" imgW="1409088" imgH="444307" progId="Equation.3">
                  <p:embed/>
                </p:oleObj>
              </mc:Choice>
              <mc:Fallback>
                <p:oleObj name="公式" r:id="rId7" imgW="1409088" imgH="444307" progId="Equation.3">
                  <p:embed/>
                  <p:pic>
                    <p:nvPicPr>
                      <p:cNvPr id="56328" name="Object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4076700"/>
                        <a:ext cx="3455987" cy="8366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Object 12"/>
          <p:cNvGraphicFramePr>
            <a:graphicFrameLocks noChangeAspect="1"/>
          </p:cNvGraphicFramePr>
          <p:nvPr/>
        </p:nvGraphicFramePr>
        <p:xfrm>
          <a:off x="1979613" y="5051425"/>
          <a:ext cx="5184775" cy="754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069" name="公式" r:id="rId9" imgW="2768600" imgH="406400" progId="Equation.3">
                  <p:embed/>
                </p:oleObj>
              </mc:Choice>
              <mc:Fallback>
                <p:oleObj name="公式" r:id="rId9" imgW="2768600" imgH="406400" progId="Equation.3">
                  <p:embed/>
                  <p:pic>
                    <p:nvPicPr>
                      <p:cNvPr id="5632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9613" y="5051425"/>
                        <a:ext cx="5184775" cy="7540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1" name="矩形 12"/>
          <p:cNvSpPr>
            <a:spLocks noChangeArrowheads="1"/>
          </p:cNvSpPr>
          <p:nvPr/>
        </p:nvSpPr>
        <p:spPr bwMode="auto">
          <a:xfrm>
            <a:off x="7715250" y="5214938"/>
            <a:ext cx="9605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400" b="1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(4</a:t>
            </a:r>
            <a:r>
              <a:rPr lang="zh-CN" altLang="en-US" sz="2400" b="1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－</a:t>
            </a:r>
            <a:r>
              <a:rPr lang="en-US" altLang="zh-CN" sz="2400" b="1" dirty="0">
                <a:latin typeface="楷体_GB2312" pitchFamily="49" charset="-122"/>
                <a:ea typeface="楷体_GB2312" pitchFamily="49" charset="-122"/>
                <a:sym typeface="Wingdings" panose="05000000000000000000" pitchFamily="2" charset="2"/>
              </a:rPr>
              <a:t>)</a:t>
            </a:r>
            <a:endParaRPr lang="zh-CN" altLang="en-US" sz="2400" b="1" dirty="0">
              <a:latin typeface="楷体_GB2312" pitchFamily="49" charset="-122"/>
              <a:ea typeface="楷体_GB2312" pitchFamily="49" charset="-122"/>
              <a:sym typeface="Wingdings" panose="05000000000000000000" pitchFamily="2" charset="2"/>
            </a:endParaRPr>
          </a:p>
        </p:txBody>
      </p:sp>
      <p:pic>
        <p:nvPicPr>
          <p:cNvPr id="32" name="Picture 11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715169"/>
            <a:ext cx="4552950" cy="178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044581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5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0660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128B10D-90A2-4F3E-A85B-AF882D07572F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37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21" name="TextBox 9"/>
          <p:cNvSpPr txBox="1">
            <a:spLocks noChangeArrowheads="1"/>
          </p:cNvSpPr>
          <p:nvPr/>
        </p:nvSpPr>
        <p:spPr bwMode="auto">
          <a:xfrm>
            <a:off x="1763688" y="602215"/>
            <a:ext cx="6994222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华文中宋" panose="02010600040101010101" pitchFamily="2" charset="-122"/>
              <a:buChar char="→"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液压缸工作压力的确定</a:t>
            </a:r>
            <a:endParaRPr lang="en-US" altLang="zh-CN" sz="24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华文中宋" panose="02010600040101010101" pitchFamily="2" charset="-122"/>
              <a:buChar char="→"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液压缸结构类型选择</a:t>
            </a:r>
            <a:endParaRPr lang="en-US" altLang="zh-CN" sz="24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华文中宋" panose="02010600040101010101" pitchFamily="2" charset="-122"/>
              <a:buChar char="→"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主要结构尺寸（液压缸内径、活塞杆直径）确定</a:t>
            </a:r>
            <a:endParaRPr lang="en-US" altLang="zh-CN" sz="24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华文中宋" panose="02010600040101010101" pitchFamily="2" charset="-122"/>
              <a:buChar char="→"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强度、稳定性、缓冲验算</a:t>
            </a:r>
            <a:endParaRPr lang="en-US" altLang="zh-CN" sz="24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 typeface="华文中宋" panose="02010600040101010101" pitchFamily="2" charset="-122"/>
              <a:buChar char="→"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其他结构设计</a:t>
            </a:r>
            <a:endParaRPr lang="en-US" altLang="zh-CN" sz="2400" b="1" dirty="0">
              <a:solidFill>
                <a:srgbClr val="C00000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 eaLnBrk="1" hangingPunct="1">
              <a:spcBef>
                <a:spcPct val="0"/>
              </a:spcBef>
              <a:buClrTx/>
              <a:buSzTx/>
              <a:buFont typeface="华文中宋" panose="02010600040101010101" pitchFamily="2" charset="-122"/>
              <a:buChar char="→"/>
            </a:pP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11560" y="4077072"/>
            <a:ext cx="79208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+mn-ea"/>
                <a:ea typeface="+mn-ea"/>
              </a:rPr>
              <a:t>*注意问题*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活塞杆在受拉状态下承受最大负载，受压状态下的纵向稳定性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制动、排气、缓冲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安装固定：承受弯曲活塞杆不能螺纹连接；两端不能用键或销定位，只能一端定位；冲击载荷下定位件设置等</a:t>
            </a:r>
            <a:endParaRPr lang="en-US" altLang="zh-CN" dirty="0">
              <a:latin typeface="+mn-ea"/>
              <a:ea typeface="+mn-ea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>
                <a:latin typeface="+mn-ea"/>
                <a:ea typeface="+mn-ea"/>
              </a:rPr>
              <a:t>设计时要考虑加工、装配、维修方便</a:t>
            </a:r>
          </a:p>
        </p:txBody>
      </p:sp>
      <p:sp>
        <p:nvSpPr>
          <p:cNvPr id="22" name="TextBox 9"/>
          <p:cNvSpPr txBox="1">
            <a:spLocks noChangeArrowheads="1"/>
          </p:cNvSpPr>
          <p:nvPr/>
        </p:nvSpPr>
        <p:spPr bwMode="auto">
          <a:xfrm>
            <a:off x="511553" y="3611095"/>
            <a:ext cx="813556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设计依据</a:t>
            </a: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：缸工作压力、运动速度、工作条件、加工工艺及拆装检修等</a:t>
            </a:r>
          </a:p>
        </p:txBody>
      </p:sp>
    </p:spTree>
    <p:extLst>
      <p:ext uri="{BB962C8B-B14F-4D97-AF65-F5344CB8AC3E}">
        <p14:creationId xmlns:p14="http://schemas.microsoft.com/office/powerpoint/2010/main" val="19381433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页脚占位符 6"/>
          <p:cNvSpPr txBox="1">
            <a:spLocks noGrp="1"/>
          </p:cNvSpPr>
          <p:nvPr/>
        </p:nvSpPr>
        <p:spPr bwMode="auto">
          <a:xfrm>
            <a:off x="4484315" y="6047811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1DBE7D8-23A0-4078-B890-62AA7A0FC243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38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1" name="Rectangle 6"/>
          <p:cNvSpPr>
            <a:spLocks noChangeArrowheads="1"/>
          </p:cNvSpPr>
          <p:nvPr/>
        </p:nvSpPr>
        <p:spPr bwMode="auto">
          <a:xfrm>
            <a:off x="568050" y="1171518"/>
            <a:ext cx="69847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黑体" panose="02010609060101010101" pitchFamily="49" charset="-122"/>
              </a:rPr>
              <a:t>缸筒内径</a:t>
            </a:r>
            <a:r>
              <a:rPr lang="en-US" altLang="zh-CN" sz="2000" b="1" i="1" dirty="0">
                <a:latin typeface="黑体" panose="02010609060101010101" pitchFamily="49" charset="-122"/>
              </a:rPr>
              <a:t>D</a:t>
            </a:r>
            <a:r>
              <a:rPr lang="zh-CN" altLang="en-US" sz="2000" b="1" dirty="0">
                <a:latin typeface="黑体" panose="02010609060101010101" pitchFamily="49" charset="-122"/>
              </a:rPr>
              <a:t>、活塞杆直径</a:t>
            </a:r>
            <a:r>
              <a:rPr lang="en-US" altLang="zh-CN" sz="2000" b="1" i="1" dirty="0">
                <a:latin typeface="黑体" panose="02010609060101010101" pitchFamily="49" charset="-122"/>
              </a:rPr>
              <a:t>d</a:t>
            </a:r>
            <a:r>
              <a:rPr lang="zh-CN" altLang="en-US" sz="2000" b="1" dirty="0">
                <a:latin typeface="黑体" panose="02010609060101010101" pitchFamily="49" charset="-122"/>
              </a:rPr>
              <a:t>、液压缸缸体长度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67544" y="782989"/>
            <a:ext cx="27494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液压缸主要尺寸的确定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1804955"/>
            <a:ext cx="1802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</a:rPr>
              <a:t>液压缸内径</a:t>
            </a:r>
            <a:r>
              <a:rPr lang="en-US" altLang="zh-CN" b="1" i="1" dirty="0">
                <a:latin typeface="Arial" panose="020B0604020202020204" pitchFamily="34" charset="0"/>
              </a:rPr>
              <a:t>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50228" y="6159846"/>
            <a:ext cx="7083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计算所得液压缸的内径（即活塞直径）应圆整为标准值</a:t>
            </a:r>
            <a:endParaRPr lang="en-US" altLang="zh-CN" sz="2000" b="1" u="sng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55576" y="4772126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a typeface="楷体_GB2312" pitchFamily="49" charset="-122"/>
              </a:rPr>
              <a:t>根据</a:t>
            </a:r>
            <a:r>
              <a:rPr lang="zh-CN" altLang="en-US" b="1" dirty="0">
                <a:solidFill>
                  <a:schemeClr val="accent2"/>
                </a:solidFill>
                <a:ea typeface="楷体_GB2312" pitchFamily="49" charset="-122"/>
              </a:rPr>
              <a:t>执行机构速度要求</a:t>
            </a:r>
            <a:r>
              <a:rPr lang="zh-CN" altLang="en-US" b="1" dirty="0">
                <a:ea typeface="楷体_GB2312" pitchFamily="49" charset="-122"/>
              </a:rPr>
              <a:t>和</a:t>
            </a:r>
            <a:r>
              <a:rPr lang="zh-CN" altLang="en-US" b="1" dirty="0">
                <a:solidFill>
                  <a:schemeClr val="accent2"/>
                </a:solidFill>
                <a:ea typeface="楷体_GB2312" pitchFamily="49" charset="-122"/>
              </a:rPr>
              <a:t>选定液压泵流量</a:t>
            </a:r>
            <a:r>
              <a:rPr lang="zh-CN" altLang="en-US" b="1" dirty="0">
                <a:ea typeface="楷体_GB2312" pitchFamily="49" charset="-122"/>
              </a:rPr>
              <a:t>来确定</a:t>
            </a:r>
            <a:endParaRPr lang="zh-CN" altLang="en-US" b="1" dirty="0"/>
          </a:p>
        </p:txBody>
      </p:sp>
      <p:sp>
        <p:nvSpPr>
          <p:cNvPr id="16" name="Rectangle 9"/>
          <p:cNvSpPr>
            <a:spLocks noChangeArrowheads="1"/>
          </p:cNvSpPr>
          <p:nvPr/>
        </p:nvSpPr>
        <p:spPr bwMode="auto">
          <a:xfrm>
            <a:off x="2629696" y="2533984"/>
            <a:ext cx="33132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无杆腔进油并且不考虑机械效率时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17" name="Rectangle 7"/>
          <p:cNvSpPr>
            <a:spLocks noChangeArrowheads="1"/>
          </p:cNvSpPr>
          <p:nvPr/>
        </p:nvSpPr>
        <p:spPr bwMode="auto">
          <a:xfrm>
            <a:off x="2571797" y="3133208"/>
            <a:ext cx="342902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2000" b="1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有杆腔进油并且不考虑机械效率时： 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568050" y="2698906"/>
            <a:ext cx="1874168" cy="476972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anchor="ctr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400" b="1" dirty="0">
                <a:latin typeface="黑体" panose="02010609060101010101" pitchFamily="49" charset="-122"/>
              </a:rPr>
              <a:t>以单出杆液压缸为例</a:t>
            </a:r>
            <a:endParaRPr lang="en-US" altLang="zh-CN" sz="1200" dirty="0">
              <a:latin typeface="黑体" panose="02010609060101010101" pitchFamily="49" charset="-122"/>
            </a:endParaRPr>
          </a:p>
        </p:txBody>
      </p: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6000818" y="2318475"/>
            <a:ext cx="2357191" cy="666874"/>
            <a:chOff x="3120" y="2592"/>
            <a:chExt cx="2160" cy="768"/>
          </a:xfrm>
        </p:grpSpPr>
        <p:sp>
          <p:nvSpPr>
            <p:cNvPr id="20" name="Rectangle 18"/>
            <p:cNvSpPr>
              <a:spLocks noChangeArrowheads="1"/>
            </p:cNvSpPr>
            <p:nvPr/>
          </p:nvSpPr>
          <p:spPr bwMode="auto">
            <a:xfrm>
              <a:off x="3120" y="2592"/>
              <a:ext cx="2160" cy="7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1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7080927"/>
                </p:ext>
              </p:extLst>
            </p:nvPr>
          </p:nvGraphicFramePr>
          <p:xfrm>
            <a:off x="3216" y="2688"/>
            <a:ext cx="1996" cy="6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8" name="Equation" r:id="rId3" imgW="1511280" imgH="457200" progId="Equation.DSMT4">
                    <p:embed/>
                  </p:oleObj>
                </mc:Choice>
                <mc:Fallback>
                  <p:oleObj name="Equation" r:id="rId3" imgW="1511280" imgH="457200" progId="Equation.DSMT4">
                    <p:embed/>
                    <p:pic>
                      <p:nvPicPr>
                        <p:cNvPr id="7374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2688"/>
                          <a:ext cx="1996" cy="60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2" name="Group 23"/>
          <p:cNvGrpSpPr>
            <a:grpSpLocks/>
          </p:cNvGrpSpPr>
          <p:nvPr/>
        </p:nvGrpSpPr>
        <p:grpSpPr bwMode="auto">
          <a:xfrm>
            <a:off x="6000818" y="3089120"/>
            <a:ext cx="2351194" cy="658011"/>
            <a:chOff x="3120" y="3408"/>
            <a:chExt cx="2160" cy="768"/>
          </a:xfrm>
        </p:grpSpPr>
        <p:sp>
          <p:nvSpPr>
            <p:cNvPr id="23" name="Rectangle 21"/>
            <p:cNvSpPr>
              <a:spLocks noChangeArrowheads="1"/>
            </p:cNvSpPr>
            <p:nvPr/>
          </p:nvSpPr>
          <p:spPr bwMode="auto">
            <a:xfrm>
              <a:off x="3120" y="3408"/>
              <a:ext cx="2160" cy="7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4" name="Object 3"/>
            <p:cNvGraphicFramePr>
              <a:graphicFrameLocks noChangeAspect="1"/>
            </p:cNvGraphicFramePr>
            <p:nvPr/>
          </p:nvGraphicFramePr>
          <p:xfrm>
            <a:off x="3216" y="3504"/>
            <a:ext cx="2041" cy="61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3049" name="Equation" r:id="rId5" imgW="1511300" imgH="457200" progId="">
                    <p:embed/>
                  </p:oleObj>
                </mc:Choice>
                <mc:Fallback>
                  <p:oleObj name="Equation" r:id="rId5" imgW="1511300" imgH="457200" progId="">
                    <p:embed/>
                    <p:pic>
                      <p:nvPicPr>
                        <p:cNvPr id="7374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16" y="3504"/>
                          <a:ext cx="2041" cy="61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5" name="矩形 4"/>
          <p:cNvSpPr/>
          <p:nvPr/>
        </p:nvSpPr>
        <p:spPr>
          <a:xfrm>
            <a:off x="2478678" y="3541403"/>
            <a:ext cx="349866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Arial" panose="020B0604020202020204" pitchFamily="34" charset="0"/>
              </a:rPr>
              <a:t>一般选取回油背压</a:t>
            </a:r>
            <a:r>
              <a:rPr lang="en-US" altLang="zh-CN" sz="1600" b="1" dirty="0">
                <a:latin typeface="Arial" panose="020B0604020202020204" pitchFamily="34" charset="0"/>
              </a:rPr>
              <a:t>p</a:t>
            </a:r>
            <a:r>
              <a:rPr lang="en-US" altLang="zh-CN" sz="1600" b="1" baseline="-25000" dirty="0">
                <a:latin typeface="Arial" panose="020B0604020202020204" pitchFamily="34" charset="0"/>
              </a:rPr>
              <a:t>2</a:t>
            </a:r>
            <a:r>
              <a:rPr lang="en-US" altLang="zh-CN" sz="1600" b="1" dirty="0">
                <a:latin typeface="Arial" panose="020B0604020202020204" pitchFamily="34" charset="0"/>
              </a:rPr>
              <a:t>=0</a:t>
            </a:r>
            <a:r>
              <a:rPr lang="zh-CN" altLang="en-US" sz="1600" b="1" dirty="0">
                <a:latin typeface="Arial" panose="020B0604020202020204" pitchFamily="34" charset="0"/>
              </a:rPr>
              <a:t>，可简化为：</a:t>
            </a:r>
          </a:p>
        </p:txBody>
      </p:sp>
      <p:sp>
        <p:nvSpPr>
          <p:cNvPr id="27" name="Rectangle 7"/>
          <p:cNvSpPr>
            <a:spLocks noChangeArrowheads="1"/>
          </p:cNvSpPr>
          <p:nvPr/>
        </p:nvSpPr>
        <p:spPr bwMode="auto">
          <a:xfrm>
            <a:off x="6650500" y="4143202"/>
            <a:ext cx="2487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dirty="0">
                <a:latin typeface="Arial" panose="020B0604020202020204" pitchFamily="34" charset="0"/>
                <a:ea typeface="宋体" panose="02010600030101010101" pitchFamily="2" charset="-122"/>
              </a:rPr>
              <a:t> </a:t>
            </a:r>
          </a:p>
        </p:txBody>
      </p:sp>
      <p:graphicFrame>
        <p:nvGraphicFramePr>
          <p:cNvPr id="29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1247977"/>
              </p:ext>
            </p:extLst>
          </p:nvPr>
        </p:nvGraphicFramePr>
        <p:xfrm>
          <a:off x="4121978" y="4018040"/>
          <a:ext cx="1112219" cy="724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0" name="Equation" r:id="rId7" imgW="596900" imgH="431800" progId="">
                  <p:embed/>
                </p:oleObj>
              </mc:Choice>
              <mc:Fallback>
                <p:oleObj name="Equation" r:id="rId7" imgW="596900" imgH="431800" progId="">
                  <p:embed/>
                  <p:pic>
                    <p:nvPicPr>
                      <p:cNvPr id="74763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1978" y="4018040"/>
                        <a:ext cx="1112219" cy="7240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4176919"/>
              </p:ext>
            </p:extLst>
          </p:nvPr>
        </p:nvGraphicFramePr>
        <p:xfrm>
          <a:off x="6650336" y="4018040"/>
          <a:ext cx="1538947" cy="68625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1" name="Equation" r:id="rId9" imgW="876300" imgH="431800" progId="Equation.DSMT4">
                  <p:embed/>
                </p:oleObj>
              </mc:Choice>
              <mc:Fallback>
                <p:oleObj name="Equation" r:id="rId9" imgW="876300" imgH="431800" progId="Equation.DSMT4">
                  <p:embed/>
                  <p:pic>
                    <p:nvPicPr>
                      <p:cNvPr id="7476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50336" y="4018040"/>
                        <a:ext cx="1538947" cy="686256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Rectangle 9"/>
          <p:cNvSpPr>
            <a:spLocks noChangeArrowheads="1"/>
          </p:cNvSpPr>
          <p:nvPr/>
        </p:nvSpPr>
        <p:spPr bwMode="auto">
          <a:xfrm>
            <a:off x="1019587" y="5263144"/>
            <a:ext cx="13553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无杆腔进油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3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196267"/>
              </p:ext>
            </p:extLst>
          </p:nvPr>
        </p:nvGraphicFramePr>
        <p:xfrm>
          <a:off x="2452460" y="5252891"/>
          <a:ext cx="1277881" cy="831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2" name="Equation" r:id="rId11" imgW="596880" imgH="431640" progId="Equation.DSMT4">
                  <p:embed/>
                </p:oleObj>
              </mc:Choice>
              <mc:Fallback>
                <p:oleObj name="Equation" r:id="rId11" imgW="596880" imgH="431640" progId="Equation.DSMT4">
                  <p:embed/>
                  <p:pic>
                    <p:nvPicPr>
                      <p:cNvPr id="2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2460" y="5252891"/>
                        <a:ext cx="1277881" cy="831881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4" name="Rectangle 9"/>
          <p:cNvSpPr>
            <a:spLocks noChangeArrowheads="1"/>
          </p:cNvSpPr>
          <p:nvPr/>
        </p:nvSpPr>
        <p:spPr bwMode="auto">
          <a:xfrm>
            <a:off x="3983272" y="5314254"/>
            <a:ext cx="13553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有杆腔进油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graphicFrame>
        <p:nvGraphicFramePr>
          <p:cNvPr id="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6922032"/>
              </p:ext>
            </p:extLst>
          </p:nvPr>
        </p:nvGraphicFramePr>
        <p:xfrm>
          <a:off x="5235366" y="5242880"/>
          <a:ext cx="1739900" cy="787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3" name="Equation" r:id="rId13" imgW="863280" imgH="431640" progId="Equation.DSMT4">
                  <p:embed/>
                </p:oleObj>
              </mc:Choice>
              <mc:Fallback>
                <p:oleObj name="Equation" r:id="rId13" imgW="863280" imgH="431640" progId="Equation.DSMT4">
                  <p:embed/>
                  <p:pic>
                    <p:nvPicPr>
                      <p:cNvPr id="3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35366" y="5242880"/>
                        <a:ext cx="1739900" cy="787400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6" name="Rectangle 9"/>
          <p:cNvSpPr>
            <a:spLocks noChangeArrowheads="1"/>
          </p:cNvSpPr>
          <p:nvPr/>
        </p:nvSpPr>
        <p:spPr bwMode="auto">
          <a:xfrm>
            <a:off x="2629696" y="4032761"/>
            <a:ext cx="13553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无杆腔进油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5286307" y="4060452"/>
            <a:ext cx="135532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有杆腔进油</a:t>
            </a:r>
            <a:r>
              <a:rPr lang="zh-CN" altLang="en-US" sz="1400" dirty="0">
                <a:latin typeface="Arial" panose="020B0604020202020204" pitchFamily="34" charset="0"/>
                <a:ea typeface="宋体" panose="02010600030101010101" pitchFamily="2" charset="-122"/>
              </a:rPr>
              <a:t>：</a:t>
            </a:r>
          </a:p>
        </p:txBody>
      </p:sp>
      <p:sp>
        <p:nvSpPr>
          <p:cNvPr id="39" name="矩形 38"/>
          <p:cNvSpPr/>
          <p:nvPr/>
        </p:nvSpPr>
        <p:spPr>
          <a:xfrm>
            <a:off x="650964" y="2092991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a typeface="楷体_GB2312" pitchFamily="49" charset="-122"/>
              </a:rPr>
              <a:t>根据</a:t>
            </a:r>
            <a:r>
              <a:rPr lang="zh-CN" altLang="en-US" b="1" dirty="0">
                <a:solidFill>
                  <a:schemeClr val="accent2"/>
                </a:solidFill>
                <a:ea typeface="楷体_GB2312" pitchFamily="49" charset="-122"/>
              </a:rPr>
              <a:t>最大总负载</a:t>
            </a:r>
            <a:r>
              <a:rPr lang="zh-CN" altLang="en-US" b="1" dirty="0">
                <a:ea typeface="楷体_GB2312" pitchFamily="49" charset="-122"/>
              </a:rPr>
              <a:t>和</a:t>
            </a:r>
            <a:r>
              <a:rPr lang="zh-CN" altLang="en-US" b="1" dirty="0">
                <a:solidFill>
                  <a:schemeClr val="accent2"/>
                </a:solidFill>
                <a:ea typeface="楷体_GB2312" pitchFamily="49" charset="-122"/>
              </a:rPr>
              <a:t>选取的动作压力</a:t>
            </a:r>
            <a:r>
              <a:rPr lang="zh-CN" altLang="en-US" b="1" dirty="0">
                <a:ea typeface="楷体_GB2312" pitchFamily="49" charset="-122"/>
              </a:rPr>
              <a:t>来确定</a:t>
            </a:r>
            <a:endParaRPr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773056" y="602128"/>
            <a:ext cx="3070905" cy="1635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66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页脚占位符 6"/>
          <p:cNvSpPr txBox="1">
            <a:spLocks noGrp="1"/>
          </p:cNvSpPr>
          <p:nvPr/>
        </p:nvSpPr>
        <p:spPr bwMode="auto">
          <a:xfrm>
            <a:off x="4484315" y="6047811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1DBE7D8-23A0-4078-B890-62AA7A0FC243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39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1" name="Rectangle 6"/>
          <p:cNvSpPr>
            <a:spLocks noChangeArrowheads="1"/>
          </p:cNvSpPr>
          <p:nvPr/>
        </p:nvSpPr>
        <p:spPr bwMode="auto">
          <a:xfrm>
            <a:off x="1259632" y="1188004"/>
            <a:ext cx="69847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黑体" panose="02010609060101010101" pitchFamily="49" charset="-122"/>
              </a:rPr>
              <a:t>缸筒内径</a:t>
            </a:r>
            <a:r>
              <a:rPr lang="en-US" altLang="zh-CN" sz="2000" b="1" i="1" dirty="0">
                <a:latin typeface="黑体" panose="02010609060101010101" pitchFamily="49" charset="-122"/>
              </a:rPr>
              <a:t>D</a:t>
            </a:r>
            <a:r>
              <a:rPr lang="zh-CN" altLang="en-US" sz="2000" b="1" dirty="0">
                <a:latin typeface="黑体" panose="02010609060101010101" pitchFamily="49" charset="-122"/>
              </a:rPr>
              <a:t>、活塞杆直径</a:t>
            </a:r>
            <a:r>
              <a:rPr lang="en-US" altLang="zh-CN" sz="2000" b="1" i="1" dirty="0">
                <a:latin typeface="黑体" panose="02010609060101010101" pitchFamily="49" charset="-122"/>
              </a:rPr>
              <a:t>d</a:t>
            </a:r>
            <a:r>
              <a:rPr lang="zh-CN" altLang="en-US" sz="2000" b="1" dirty="0">
                <a:latin typeface="黑体" panose="02010609060101010101" pitchFamily="49" charset="-122"/>
              </a:rPr>
              <a:t>、液压缸缸体长度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67544" y="782989"/>
            <a:ext cx="27494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液压缸主要尺寸的确定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39552" y="1804955"/>
            <a:ext cx="180209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</a:rPr>
              <a:t>活塞杆直径</a:t>
            </a:r>
            <a:r>
              <a:rPr lang="en-US" altLang="zh-CN" b="1" dirty="0">
                <a:latin typeface="Arial" panose="020B0604020202020204" pitchFamily="34" charset="0"/>
              </a:rPr>
              <a:t>d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187624" y="5686884"/>
            <a:ext cx="4590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计算所得活塞杆内径</a:t>
            </a:r>
            <a:r>
              <a:rPr lang="en-US" altLang="zh-CN" sz="20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sz="2000" b="1" u="sng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应圆整为标准值</a:t>
            </a:r>
            <a:endParaRPr lang="en-US" altLang="zh-CN" sz="2000" b="1" u="sng" dirty="0">
              <a:solidFill>
                <a:srgbClr val="C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187624" y="2295479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a typeface="楷体_GB2312" pitchFamily="49" charset="-122"/>
              </a:rPr>
              <a:t>根据</a:t>
            </a:r>
            <a:r>
              <a:rPr lang="zh-CN" altLang="en-US" b="1" dirty="0">
                <a:solidFill>
                  <a:schemeClr val="accent2"/>
                </a:solidFill>
                <a:ea typeface="楷体_GB2312" pitchFamily="49" charset="-122"/>
              </a:rPr>
              <a:t>工作时受力情况</a:t>
            </a:r>
            <a:r>
              <a:rPr lang="zh-CN" altLang="en-US" b="1" dirty="0">
                <a:ea typeface="楷体_GB2312" pitchFamily="49" charset="-122"/>
              </a:rPr>
              <a:t>来确定</a:t>
            </a:r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"/>
              <p:cNvSpPr txBox="1">
                <a:spLocks noChangeArrowheads="1"/>
              </p:cNvSpPr>
              <p:nvPr/>
            </p:nvSpPr>
            <p:spPr>
              <a:xfrm>
                <a:off x="899592" y="2819681"/>
                <a:ext cx="6949924" cy="1070131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eaLnBrk="1" hangingPunct="1">
                  <a:buNone/>
                </a:pPr>
                <a:r>
                  <a:rPr lang="zh-CN" altLang="en-US" sz="18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原则：根据工作压力或设备类型</a:t>
                </a:r>
                <a:r>
                  <a:rPr lang="en-US" altLang="zh-CN" sz="18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,</a:t>
                </a:r>
                <a:r>
                  <a:rPr lang="zh-CN" altLang="en-US" sz="18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液压缸的往复速度比有一定要求时</a:t>
                </a:r>
                <a:endParaRPr lang="en-US" altLang="zh-CN" sz="180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0" indent="0" algn="ctr" eaLnBrk="1" hangingPunct="1">
                  <a:buNone/>
                </a:pPr>
                <a:r>
                  <a:rPr lang="zh-CN" altLang="en-US" sz="18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1" kern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𝑑</m:t>
                    </m:r>
                    <m:r>
                      <a:rPr lang="en-US" altLang="zh-CN" sz="1800" b="0" i="1" kern="0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00" b="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18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zh-CN" altLang="en-US" sz="18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8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𝑣</m:t>
                            </m:r>
                          </m:sub>
                        </m:sSub>
                        <m:r>
                          <a:rPr lang="en-US" altLang="zh-CN" sz="1800" b="0" i="1" kern="0" smtClean="0"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−</m:t>
                        </m:r>
                        <m:f>
                          <m:fPr>
                            <m:type m:val="skw"/>
                            <m:ctrlPr>
                              <a:rPr lang="en-US" altLang="zh-CN" sz="18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1800" b="0" i="1" kern="0" smtClean="0">
                                <a:latin typeface="Cambria Math" panose="02040503050406030204" pitchFamily="18" charset="0"/>
                                <a:ea typeface="黑体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sz="18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zh-CN" altLang="en-US" sz="18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𝜆</m:t>
                                </m:r>
                              </m:e>
                              <m:sub>
                                <m:r>
                                  <a:rPr lang="en-US" altLang="zh-CN" sz="1800" b="0" i="1" kern="0" smtClean="0">
                                    <a:latin typeface="Cambria Math" panose="02040503050406030204" pitchFamily="18" charset="0"/>
                                    <a:ea typeface="黑体" panose="02010609060101010101" pitchFamily="49" charset="-122"/>
                                  </a:rPr>
                                  <m:t>𝑣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zh-CN" altLang="en-US" sz="180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8" name="Rectangle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2819681"/>
                <a:ext cx="6949924" cy="1070131"/>
              </a:xfrm>
              <a:prstGeom prst="rect">
                <a:avLst/>
              </a:prstGeom>
              <a:blipFill>
                <a:blip r:embed="rId2"/>
                <a:stretch>
                  <a:fillRect l="-789" t="-3429" r="-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0895120"/>
              </p:ext>
            </p:extLst>
          </p:nvPr>
        </p:nvGraphicFramePr>
        <p:xfrm>
          <a:off x="455668" y="4169326"/>
          <a:ext cx="8191445" cy="958531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524044">
                  <a:extLst>
                    <a:ext uri="{9D8B030D-6E8A-4147-A177-3AD203B41FA5}">
                      <a16:colId xmlns:a16="http://schemas.microsoft.com/office/drawing/2014/main" val="378790598"/>
                    </a:ext>
                  </a:extLst>
                </a:gridCol>
                <a:gridCol w="1296144">
                  <a:extLst>
                    <a:ext uri="{9D8B030D-6E8A-4147-A177-3AD203B41FA5}">
                      <a16:colId xmlns:a16="http://schemas.microsoft.com/office/drawing/2014/main" val="3008776672"/>
                    </a:ext>
                  </a:extLst>
                </a:gridCol>
                <a:gridCol w="1584176">
                  <a:extLst>
                    <a:ext uri="{9D8B030D-6E8A-4147-A177-3AD203B41FA5}">
                      <a16:colId xmlns:a16="http://schemas.microsoft.com/office/drawing/2014/main" val="2022585015"/>
                    </a:ext>
                  </a:extLst>
                </a:gridCol>
                <a:gridCol w="2232248">
                  <a:extLst>
                    <a:ext uri="{9D8B030D-6E8A-4147-A177-3AD203B41FA5}">
                      <a16:colId xmlns:a16="http://schemas.microsoft.com/office/drawing/2014/main" val="3135724041"/>
                    </a:ext>
                  </a:extLst>
                </a:gridCol>
                <a:gridCol w="1554833">
                  <a:extLst>
                    <a:ext uri="{9D8B030D-6E8A-4147-A177-3AD203B41FA5}">
                      <a16:colId xmlns:a16="http://schemas.microsoft.com/office/drawing/2014/main" val="2784056403"/>
                    </a:ext>
                  </a:extLst>
                </a:gridCol>
              </a:tblGrid>
              <a:tr h="55868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活塞杆受力情况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受拉伸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受压缩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工作压力≤</a:t>
                      </a:r>
                      <a:r>
                        <a:rPr lang="en-US" altLang="zh-CN" sz="1400" dirty="0"/>
                        <a:t>5MPa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受压缩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en-US" altLang="zh-CN" sz="1400" dirty="0"/>
                        <a:t>5MPa</a:t>
                      </a:r>
                      <a:r>
                        <a:rPr lang="zh-CN" altLang="en-US" sz="1400" dirty="0"/>
                        <a:t>≤工作压力≤</a:t>
                      </a:r>
                      <a:r>
                        <a:rPr lang="en-US" altLang="zh-CN" sz="1400" dirty="0"/>
                        <a:t>7MPa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受压缩</a:t>
                      </a:r>
                      <a:endParaRPr lang="en-US" altLang="zh-CN" sz="1400" dirty="0"/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工作压力≥</a:t>
                      </a:r>
                      <a:r>
                        <a:rPr lang="en-US" altLang="zh-CN" sz="1400" dirty="0"/>
                        <a:t>7MPa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8788324"/>
                  </a:ext>
                </a:extLst>
              </a:tr>
              <a:tr h="399844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活塞杆直径</a:t>
                      </a:r>
                      <a:r>
                        <a:rPr lang="en-US" altLang="zh-CN" sz="1400" dirty="0"/>
                        <a:t>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0.3-0.5</a:t>
                      </a:r>
                      <a:r>
                        <a:rPr lang="zh-CN" altLang="en-US" sz="1400" dirty="0"/>
                        <a:t>）</a:t>
                      </a:r>
                      <a:r>
                        <a:rPr lang="en-US" altLang="zh-CN" sz="1400" dirty="0"/>
                        <a:t>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0.5-0.55</a:t>
                      </a:r>
                      <a:r>
                        <a:rPr lang="zh-CN" altLang="en-US" sz="1400" dirty="0"/>
                        <a:t>）</a:t>
                      </a:r>
                      <a:r>
                        <a:rPr lang="en-US" altLang="zh-CN" sz="1400" dirty="0"/>
                        <a:t>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（</a:t>
                      </a:r>
                      <a:r>
                        <a:rPr lang="en-US" altLang="zh-CN" sz="1400" dirty="0"/>
                        <a:t>0.6-0.7</a:t>
                      </a:r>
                      <a:r>
                        <a:rPr lang="zh-CN" altLang="en-US" sz="1400" dirty="0"/>
                        <a:t>）</a:t>
                      </a:r>
                      <a:r>
                        <a:rPr lang="en-US" altLang="zh-CN" sz="1400" dirty="0"/>
                        <a:t>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/>
                        <a:t>0.7D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655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5569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液压缸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9552" y="3909181"/>
            <a:ext cx="7694093" cy="2503112"/>
          </a:xfrm>
        </p:spPr>
        <p:txBody>
          <a:bodyPr>
            <a:normAutofit lnSpcReduction="10000"/>
          </a:bodyPr>
          <a:lstStyle/>
          <a:p>
            <a:pPr algn="just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2400" u="sng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液压缸的类型</a:t>
            </a:r>
            <a:endParaRPr lang="en-US" altLang="zh-CN" sz="2400" u="sng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按结构形式：</a:t>
            </a:r>
            <a:r>
              <a:rPr lang="zh-CN" altLang="en-US" sz="2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活塞缸、柱塞缸、组合缸</a:t>
            </a:r>
            <a:endParaRPr lang="en-US" altLang="zh-CN" sz="2400" dirty="0">
              <a:ln w="0"/>
              <a:solidFill>
                <a:schemeClr val="accent2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与功能相关：</a:t>
            </a:r>
            <a:endParaRPr lang="en-US" altLang="zh-CN" sz="24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   </a:t>
            </a:r>
            <a:r>
              <a:rPr lang="zh-CN" altLang="en-US" sz="2400" dirty="0">
                <a:ln w="0"/>
                <a:solidFill>
                  <a:schemeClr val="accent2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单作用液压缸、双作用液压缸</a:t>
            </a:r>
            <a:endParaRPr lang="en-US" altLang="zh-CN" sz="28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36469" y="663988"/>
            <a:ext cx="8111995" cy="8599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None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液压缸是液压系统中使负载作直线往复运动的执行元件。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None/>
            </a:pPr>
            <a:r>
              <a:rPr lang="zh-CN" altLang="en-US" sz="24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液压缸主要应用与实现对负荷的提升、下降、锁紧和移动。</a:t>
            </a: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None/>
            </a:pPr>
            <a:endParaRPr lang="en-US" altLang="zh-CN" sz="24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6" name="Rectangle 2051"/>
          <p:cNvSpPr>
            <a:spLocks noChangeArrowheads="1"/>
          </p:cNvSpPr>
          <p:nvPr/>
        </p:nvSpPr>
        <p:spPr bwMode="auto">
          <a:xfrm>
            <a:off x="755576" y="1628800"/>
            <a:ext cx="6696744" cy="216982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液压缸是执行元件，将液体的压力能转换成工作机构的机械能，用来实现直线运动并传递直线方向的作用力。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设计简单、布置安装方便；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驱动效率高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应用广泛。</a:t>
            </a:r>
            <a:endParaRPr lang="en-US" altLang="zh-CN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pic>
        <p:nvPicPr>
          <p:cNvPr id="7" name="Picture 20" descr="01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7141" y="2304358"/>
            <a:ext cx="2519437" cy="1881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21" descr="00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158" y="4576406"/>
            <a:ext cx="2709025" cy="1835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163349" y="4180701"/>
            <a:ext cx="2502726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3-1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单杆活塞式液压缸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6217803" y="6308833"/>
            <a:ext cx="2448272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3-2 </a:t>
            </a: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双作用转向液压缸</a:t>
            </a: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033741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页脚占位符 6"/>
          <p:cNvSpPr txBox="1">
            <a:spLocks noGrp="1"/>
          </p:cNvSpPr>
          <p:nvPr/>
        </p:nvSpPr>
        <p:spPr bwMode="auto">
          <a:xfrm>
            <a:off x="4484315" y="6047811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1DBE7D8-23A0-4078-B890-62AA7A0FC243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40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1" name="Rectangle 6"/>
          <p:cNvSpPr>
            <a:spLocks noChangeArrowheads="1"/>
          </p:cNvSpPr>
          <p:nvPr/>
        </p:nvSpPr>
        <p:spPr bwMode="auto">
          <a:xfrm>
            <a:off x="1259632" y="1188004"/>
            <a:ext cx="698477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黑体" panose="02010609060101010101" pitchFamily="49" charset="-122"/>
              </a:rPr>
              <a:t>缸筒内径</a:t>
            </a:r>
            <a:r>
              <a:rPr lang="en-US" altLang="zh-CN" sz="2000" b="1" i="1" dirty="0">
                <a:latin typeface="黑体" panose="02010609060101010101" pitchFamily="49" charset="-122"/>
              </a:rPr>
              <a:t>D</a:t>
            </a:r>
            <a:r>
              <a:rPr lang="zh-CN" altLang="en-US" sz="2000" b="1" dirty="0">
                <a:latin typeface="黑体" panose="02010609060101010101" pitchFamily="49" charset="-122"/>
              </a:rPr>
              <a:t>、活塞杆直径</a:t>
            </a:r>
            <a:r>
              <a:rPr lang="en-US" altLang="zh-CN" sz="2000" b="1" i="1" dirty="0">
                <a:latin typeface="黑体" panose="02010609060101010101" pitchFamily="49" charset="-122"/>
              </a:rPr>
              <a:t>d</a:t>
            </a:r>
            <a:r>
              <a:rPr lang="zh-CN" altLang="en-US" sz="2000" b="1" dirty="0">
                <a:latin typeface="黑体" panose="02010609060101010101" pitchFamily="49" charset="-122"/>
              </a:rPr>
              <a:t>、液压缸缸体长度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67544" y="782989"/>
            <a:ext cx="27494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液压缸主要尺寸的确定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79918" y="1810964"/>
            <a:ext cx="417646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b="1" dirty="0">
                <a:latin typeface="Arial" panose="020B0604020202020204" pitchFamily="34" charset="0"/>
              </a:rPr>
              <a:t>液压缸缸体长度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1187624" y="2295479"/>
            <a:ext cx="545435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ea typeface="楷体_GB2312" pitchFamily="49" charset="-122"/>
              </a:rPr>
              <a:t>根据</a:t>
            </a:r>
            <a:r>
              <a:rPr lang="zh-CN" altLang="en-US" b="1" dirty="0">
                <a:solidFill>
                  <a:schemeClr val="accent2"/>
                </a:solidFill>
                <a:ea typeface="楷体_GB2312" pitchFamily="49" charset="-122"/>
              </a:rPr>
              <a:t>最大工作行程</a:t>
            </a:r>
            <a:r>
              <a:rPr lang="zh-CN" altLang="en-US" b="1" dirty="0">
                <a:ea typeface="楷体_GB2312" pitchFamily="49" charset="-122"/>
              </a:rPr>
              <a:t>来确定</a:t>
            </a:r>
            <a:endParaRPr lang="zh-CN" altLang="en-US" b="1" dirty="0"/>
          </a:p>
        </p:txBody>
      </p:sp>
      <p:sp>
        <p:nvSpPr>
          <p:cNvPr id="14" name="Rectangle 3"/>
          <p:cNvSpPr txBox="1">
            <a:spLocks noChangeArrowheads="1"/>
          </p:cNvSpPr>
          <p:nvPr/>
        </p:nvSpPr>
        <p:spPr>
          <a:xfrm>
            <a:off x="797236" y="2732535"/>
            <a:ext cx="7909568" cy="107013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eaLnBrk="1" hangingPunct="1">
              <a:buNone/>
            </a:pP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原则：由液压缸最大行程、活塞宽度、活塞杆导向套长度、活塞杆密封长度和特殊要求的其他长度确定，为减小加工难度，一般缸体长度不应大于内径的</a:t>
            </a:r>
            <a:r>
              <a:rPr lang="en-US" altLang="zh-CN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20-30</a:t>
            </a:r>
            <a:r>
              <a:rPr lang="zh-CN" altLang="en-US" sz="1800" kern="0" dirty="0">
                <a:latin typeface="黑体" panose="02010609060101010101" pitchFamily="49" charset="-122"/>
                <a:ea typeface="黑体" panose="02010609060101010101" pitchFamily="49" charset="-122"/>
              </a:rPr>
              <a:t>倍</a:t>
            </a:r>
            <a:endParaRPr lang="en-US" altLang="zh-CN" sz="18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5" name="Picture 9" descr="4-18%20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895" y="3997627"/>
            <a:ext cx="4083837" cy="1855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4355976" y="3752925"/>
            <a:ext cx="2147888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最小导向长度 ：</a:t>
            </a:r>
          </a:p>
        </p:txBody>
      </p:sp>
      <p:graphicFrame>
        <p:nvGraphicFramePr>
          <p:cNvPr id="1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515217"/>
              </p:ext>
            </p:extLst>
          </p:nvPr>
        </p:nvGraphicFramePr>
        <p:xfrm>
          <a:off x="6136656" y="3535266"/>
          <a:ext cx="1348183" cy="6702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3" name="Equation" r:id="rId4" imgW="812447" imgH="406224" progId="Equation.DSMT4">
                  <p:embed/>
                </p:oleObj>
              </mc:Choice>
              <mc:Fallback>
                <p:oleObj name="Equation" r:id="rId4" imgW="812447" imgH="406224" progId="Equation.DSMT4">
                  <p:embed/>
                  <p:pic>
                    <p:nvPicPr>
                      <p:cNvPr id="75786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6656" y="3535266"/>
                        <a:ext cx="1348183" cy="67024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4" name="Group 16"/>
          <p:cNvGrpSpPr>
            <a:grpSpLocks/>
          </p:cNvGrpSpPr>
          <p:nvPr/>
        </p:nvGrpSpPr>
        <p:grpSpPr bwMode="auto">
          <a:xfrm>
            <a:off x="4936989" y="4367414"/>
            <a:ext cx="2989733" cy="441325"/>
            <a:chOff x="1776" y="2028"/>
            <a:chExt cx="1689" cy="278"/>
          </a:xfrm>
        </p:grpSpPr>
        <p:sp>
          <p:nvSpPr>
            <p:cNvPr id="35" name="Rectangle 7"/>
            <p:cNvSpPr>
              <a:spLocks noChangeArrowheads="1"/>
            </p:cNvSpPr>
            <p:nvPr/>
          </p:nvSpPr>
          <p:spPr bwMode="auto">
            <a:xfrm>
              <a:off x="1776" y="2064"/>
              <a:ext cx="760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1800" b="1" dirty="0">
                  <a:latin typeface="Arial" panose="020B0604020202020204" pitchFamily="34" charset="0"/>
                  <a:ea typeface="宋体" panose="02010600030101010101" pitchFamily="2" charset="-122"/>
                </a:rPr>
                <a:t>活塞长度</a:t>
              </a:r>
            </a:p>
          </p:txBody>
        </p:sp>
        <p:grpSp>
          <p:nvGrpSpPr>
            <p:cNvPr id="36" name="Group 15"/>
            <p:cNvGrpSpPr>
              <a:grpSpLocks/>
            </p:cNvGrpSpPr>
            <p:nvPr/>
          </p:nvGrpSpPr>
          <p:grpSpPr bwMode="auto">
            <a:xfrm>
              <a:off x="2435" y="2028"/>
              <a:ext cx="1030" cy="278"/>
              <a:chOff x="2435" y="1932"/>
              <a:chExt cx="1030" cy="278"/>
            </a:xfrm>
          </p:grpSpPr>
          <p:sp>
            <p:nvSpPr>
              <p:cNvPr id="37" name="Rectangle 13"/>
              <p:cNvSpPr>
                <a:spLocks noChangeArrowheads="1"/>
              </p:cNvSpPr>
              <p:nvPr/>
            </p:nvSpPr>
            <p:spPr bwMode="auto">
              <a:xfrm>
                <a:off x="2435" y="1932"/>
                <a:ext cx="1030" cy="27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zh-CN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9" name="Rectangle 14"/>
              <p:cNvSpPr>
                <a:spLocks noChangeArrowheads="1"/>
              </p:cNvSpPr>
              <p:nvPr/>
            </p:nvSpPr>
            <p:spPr bwMode="auto">
              <a:xfrm>
                <a:off x="2467" y="1968"/>
                <a:ext cx="949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b="1" i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B</a:t>
                </a:r>
                <a:r>
                  <a:rPr lang="en-US" altLang="zh-CN" sz="1800" b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=(0.6</a:t>
                </a:r>
                <a:r>
                  <a:rPr lang="zh-CN" altLang="en-US" sz="1800" b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～</a:t>
                </a:r>
                <a:r>
                  <a:rPr lang="en-US" altLang="zh-CN" sz="1800" b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1.0)</a:t>
                </a:r>
                <a:r>
                  <a:rPr lang="en-US" altLang="zh-CN" sz="1800" b="1" i="1" dirty="0">
                    <a:latin typeface="Arial" panose="020B0604020202020204" pitchFamily="34" charset="0"/>
                    <a:ea typeface="宋体" panose="02010600030101010101" pitchFamily="2" charset="-122"/>
                  </a:rPr>
                  <a:t>D</a:t>
                </a:r>
                <a:endParaRPr lang="en-US" altLang="zh-CN" sz="1800" b="1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sp>
        <p:nvSpPr>
          <p:cNvPr id="40" name="Rectangle 17"/>
          <p:cNvSpPr>
            <a:spLocks noChangeArrowheads="1"/>
          </p:cNvSpPr>
          <p:nvPr/>
        </p:nvSpPr>
        <p:spPr bwMode="auto">
          <a:xfrm>
            <a:off x="4772995" y="4991867"/>
            <a:ext cx="18526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导向套长度</a:t>
            </a:r>
          </a:p>
        </p:txBody>
      </p:sp>
      <p:sp>
        <p:nvSpPr>
          <p:cNvPr id="41" name="Rectangle 18"/>
          <p:cNvSpPr>
            <a:spLocks noChangeArrowheads="1"/>
          </p:cNvSpPr>
          <p:nvPr/>
        </p:nvSpPr>
        <p:spPr bwMode="auto">
          <a:xfrm>
            <a:off x="6103498" y="4949534"/>
            <a:ext cx="1823224" cy="369888"/>
          </a:xfrm>
          <a:prstGeom prst="rect">
            <a:avLst/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zh-CN" sz="1800" b="1" i="1" dirty="0">
                <a:latin typeface="Arial" panose="020B0604020202020204" pitchFamily="34" charset="0"/>
                <a:ea typeface="宋体" panose="02010600030101010101" pitchFamily="2" charset="-122"/>
              </a:rPr>
              <a:t>A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=(0.6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～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1.5)</a:t>
            </a:r>
            <a:r>
              <a:rPr lang="en-US" altLang="zh-CN" sz="1800" b="1" i="1" dirty="0">
                <a:latin typeface="Arial" panose="020B0604020202020204" pitchFamily="34" charset="0"/>
                <a:ea typeface="宋体" panose="02010600030101010101" pitchFamily="2" charset="-122"/>
              </a:rPr>
              <a:t>D</a:t>
            </a:r>
          </a:p>
        </p:txBody>
      </p:sp>
      <p:sp>
        <p:nvSpPr>
          <p:cNvPr id="42" name="Rectangle 9"/>
          <p:cNvSpPr>
            <a:spLocks noChangeArrowheads="1"/>
          </p:cNvSpPr>
          <p:nvPr/>
        </p:nvSpPr>
        <p:spPr bwMode="auto">
          <a:xfrm>
            <a:off x="4382631" y="5415417"/>
            <a:ext cx="384752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必要时可在导向套和活塞之间装一隔套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endParaRPr lang="zh-CN" altLang="en-US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3" name="Rectangle 10"/>
          <p:cNvSpPr>
            <a:spLocks noChangeArrowheads="1"/>
          </p:cNvSpPr>
          <p:nvPr/>
        </p:nvSpPr>
        <p:spPr bwMode="auto">
          <a:xfrm>
            <a:off x="4713046" y="5755637"/>
            <a:ext cx="147908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隔套</a:t>
            </a:r>
            <a:r>
              <a:rPr lang="en-US" altLang="zh-CN" sz="1600" b="1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zh-CN" altLang="en-US" sz="1600" b="1" dirty="0">
                <a:latin typeface="Arial" panose="020B0604020202020204" pitchFamily="34" charset="0"/>
                <a:ea typeface="宋体" panose="02010600030101010101" pitchFamily="2" charset="-122"/>
              </a:rPr>
              <a:t>长度为 </a:t>
            </a:r>
          </a:p>
        </p:txBody>
      </p:sp>
      <p:graphicFrame>
        <p:nvGraphicFramePr>
          <p:cNvPr id="44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6294127"/>
              </p:ext>
            </p:extLst>
          </p:nvPr>
        </p:nvGraphicFramePr>
        <p:xfrm>
          <a:off x="6133727" y="5753971"/>
          <a:ext cx="1762766" cy="5500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04" name="Equation" r:id="rId6" imgW="1015559" imgH="355446" progId="Equation.DSMT4">
                  <p:embed/>
                </p:oleObj>
              </mc:Choice>
              <mc:Fallback>
                <p:oleObj name="Equation" r:id="rId6" imgW="1015559" imgH="355446" progId="Equation.DSMT4">
                  <p:embed/>
                  <p:pic>
                    <p:nvPicPr>
                      <p:cNvPr id="76819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33727" y="5753971"/>
                        <a:ext cx="1762766" cy="550029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TextBox 21"/>
          <p:cNvSpPr txBox="1"/>
          <p:nvPr/>
        </p:nvSpPr>
        <p:spPr>
          <a:xfrm>
            <a:off x="7569471" y="3909680"/>
            <a:ext cx="1444354" cy="52322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zh-CN" altLang="en-US" sz="1400" dirty="0"/>
              <a:t>考虑密封安装；卡死最小长度等；</a:t>
            </a:r>
          </a:p>
        </p:txBody>
      </p:sp>
      <p:cxnSp>
        <p:nvCxnSpPr>
          <p:cNvPr id="7" name="直接箭头连接符 6"/>
          <p:cNvCxnSpPr>
            <a:endCxn id="37" idx="3"/>
          </p:cNvCxnSpPr>
          <p:nvPr/>
        </p:nvCxnSpPr>
        <p:spPr>
          <a:xfrm flipH="1">
            <a:off x="7926722" y="4367414"/>
            <a:ext cx="169206" cy="220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5204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页脚占位符 6"/>
          <p:cNvSpPr txBox="1">
            <a:spLocks noGrp="1"/>
          </p:cNvSpPr>
          <p:nvPr/>
        </p:nvSpPr>
        <p:spPr bwMode="auto">
          <a:xfrm>
            <a:off x="4484315" y="6047811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1DBE7D8-23A0-4078-B890-62AA7A0FC243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41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11" name="Rectangle 6"/>
              <p:cNvSpPr>
                <a:spLocks noChangeArrowheads="1"/>
              </p:cNvSpPr>
              <p:nvPr/>
            </p:nvSpPr>
            <p:spPr bwMode="auto">
              <a:xfrm>
                <a:off x="1259632" y="1218429"/>
                <a:ext cx="6984776" cy="493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zh-CN" altLang="en-US" sz="2000" b="1" dirty="0">
                    <a:latin typeface="黑体" panose="02010609060101010101" pitchFamily="49" charset="-122"/>
                  </a:rPr>
                  <a:t>缸筒壁厚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b="1" dirty="0">
                    <a:latin typeface="黑体" panose="02010609060101010101" pitchFamily="49" charset="-122"/>
                  </a:rPr>
                  <a:t>校核、活塞杆直径</a:t>
                </a:r>
                <a:r>
                  <a:rPr lang="en-US" altLang="zh-CN" sz="2000" b="1" i="1" dirty="0">
                    <a:latin typeface="黑体" panose="02010609060101010101" pitchFamily="49" charset="-122"/>
                  </a:rPr>
                  <a:t>d</a:t>
                </a:r>
                <a:r>
                  <a:rPr lang="zh-CN" altLang="en-US" sz="2000" b="1" i="1" dirty="0">
                    <a:latin typeface="黑体" panose="02010609060101010101" pitchFamily="49" charset="-122"/>
                  </a:rPr>
                  <a:t> </a:t>
                </a:r>
                <a:r>
                  <a:rPr lang="zh-CN" altLang="en-US" sz="2000" b="1" dirty="0">
                    <a:latin typeface="黑体" panose="02010609060101010101" pitchFamily="49" charset="-122"/>
                  </a:rPr>
                  <a:t>校核、缸盖固定螺栓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黑体" panose="02010609060101010101" pitchFamily="49" charset="-122"/>
                  </a:rPr>
                  <a:t>校核</a:t>
                </a:r>
              </a:p>
            </p:txBody>
          </p:sp>
        </mc:Choice>
        <mc:Fallback xmlns="">
          <p:sp>
            <p:nvSpPr>
              <p:cNvPr id="72711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1218429"/>
                <a:ext cx="6984776" cy="493148"/>
              </a:xfrm>
              <a:prstGeom prst="rect">
                <a:avLst/>
              </a:prstGeom>
              <a:blipFill>
                <a:blip r:embed="rId3"/>
                <a:stretch>
                  <a:fillRect l="-961" b="-123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67544" y="78298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强度校核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619944" y="1818829"/>
                <a:ext cx="417646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2000" b="1" dirty="0">
                    <a:latin typeface="黑体" panose="02010609060101010101" pitchFamily="49" charset="-122"/>
                  </a:rPr>
                  <a:t>缸筒壁厚</a:t>
                </a:r>
                <a14:m>
                  <m:oMath xmlns:m="http://schemas.openxmlformats.org/officeDocument/2006/math">
                    <m:r>
                      <a:rPr lang="zh-CN" altLang="en-US" sz="2000" b="1" i="1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zh-CN" sz="2000" b="1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b="1" dirty="0">
                    <a:latin typeface="黑体" panose="02010609060101010101" pitchFamily="49" charset="-122"/>
                  </a:rPr>
                  <a:t>校核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944" y="1818829"/>
                <a:ext cx="4176464" cy="400110"/>
              </a:xfrm>
              <a:prstGeom prst="rect">
                <a:avLst/>
              </a:prstGeom>
              <a:blipFill>
                <a:blip r:embed="rId4"/>
                <a:stretch>
                  <a:fillRect l="-1314" t="-10606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Rectangle 4"/>
          <p:cNvSpPr>
            <a:spLocks noChangeArrowheads="1"/>
          </p:cNvSpPr>
          <p:nvPr/>
        </p:nvSpPr>
        <p:spPr bwMode="auto">
          <a:xfrm>
            <a:off x="1907549" y="2228548"/>
            <a:ext cx="59721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当液压缸采用</a:t>
            </a:r>
            <a:r>
              <a:rPr lang="zh-CN" altLang="en-US" sz="2000" dirty="0">
                <a:solidFill>
                  <a:srgbClr val="0000FF"/>
                </a:solidFill>
                <a:latin typeface="黑体" panose="02010609060101010101" pitchFamily="49" charset="-122"/>
              </a:rPr>
              <a:t>铸造缸筒</a:t>
            </a:r>
            <a:r>
              <a:rPr lang="zh-CN" altLang="en-US" sz="2000" dirty="0">
                <a:latin typeface="黑体" panose="02010609060101010101" pitchFamily="49" charset="-122"/>
              </a:rPr>
              <a:t>时，</a:t>
            </a:r>
            <a:endParaRPr lang="en-US" altLang="zh-CN" sz="2000" dirty="0">
              <a:latin typeface="黑体" panose="02010609060101010101" pitchFamily="49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dirty="0">
                <a:latin typeface="黑体" panose="02010609060101010101" pitchFamily="49" charset="-122"/>
              </a:rPr>
              <a:t>壁厚由铸造工艺确定，按厚壁圆筒公式验算壁厚。 </a:t>
            </a:r>
          </a:p>
        </p:txBody>
      </p:sp>
      <p:sp>
        <p:nvSpPr>
          <p:cNvPr id="27" name="Rectangle 5"/>
          <p:cNvSpPr>
            <a:spLocks noChangeArrowheads="1"/>
          </p:cNvSpPr>
          <p:nvPr/>
        </p:nvSpPr>
        <p:spPr bwMode="auto">
          <a:xfrm>
            <a:off x="467544" y="3730446"/>
            <a:ext cx="322103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000" b="1" i="1">
                <a:latin typeface="Arial" panose="020B0604020202020204" pitchFamily="34" charset="0"/>
                <a:ea typeface="宋体" panose="02010600030101010101" pitchFamily="2" charset="-122"/>
              </a:rPr>
              <a:t>δ/D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=0.08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～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0.3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时，用式</a:t>
            </a:r>
          </a:p>
        </p:txBody>
      </p:sp>
      <p:sp>
        <p:nvSpPr>
          <p:cNvPr id="28" name="Rectangle 11"/>
          <p:cNvSpPr>
            <a:spLocks noChangeArrowheads="1"/>
          </p:cNvSpPr>
          <p:nvPr/>
        </p:nvSpPr>
        <p:spPr bwMode="auto">
          <a:xfrm>
            <a:off x="595543" y="5131378"/>
            <a:ext cx="2579688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2000" b="1" i="1">
                <a:latin typeface="Arial" panose="020B0604020202020204" pitchFamily="34" charset="0"/>
                <a:ea typeface="宋体" panose="02010600030101010101" pitchFamily="2" charset="-122"/>
              </a:rPr>
              <a:t>δ/D</a:t>
            </a:r>
            <a:r>
              <a:rPr lang="en-US" altLang="zh-CN" sz="2000" b="1">
                <a:latin typeface="Arial" panose="020B0604020202020204" pitchFamily="34" charset="0"/>
                <a:ea typeface="宋体" panose="02010600030101010101" pitchFamily="2" charset="-122"/>
              </a:rPr>
              <a:t>≥0.3</a:t>
            </a:r>
            <a:r>
              <a:rPr lang="zh-CN" altLang="en-US" sz="2000" b="1">
                <a:latin typeface="Arial" panose="020B0604020202020204" pitchFamily="34" charset="0"/>
                <a:ea typeface="宋体" panose="02010600030101010101" pitchFamily="2" charset="-122"/>
              </a:rPr>
              <a:t>时，用式</a:t>
            </a:r>
          </a:p>
        </p:txBody>
      </p:sp>
      <p:grpSp>
        <p:nvGrpSpPr>
          <p:cNvPr id="29" name="Group 21"/>
          <p:cNvGrpSpPr>
            <a:grpSpLocks/>
          </p:cNvGrpSpPr>
          <p:nvPr/>
        </p:nvGrpSpPr>
        <p:grpSpPr bwMode="auto">
          <a:xfrm>
            <a:off x="3744144" y="3349446"/>
            <a:ext cx="2819400" cy="1143000"/>
            <a:chOff x="2688" y="2496"/>
            <a:chExt cx="1776" cy="720"/>
          </a:xfrm>
        </p:grpSpPr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2688" y="2496"/>
              <a:ext cx="1776" cy="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/>
          </p:nvGraphicFramePr>
          <p:xfrm>
            <a:off x="2784" y="2592"/>
            <a:ext cx="1602" cy="54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6" name="Equation" r:id="rId5" imgW="1218671" imgH="431613" progId="Equation.DSMT4">
                    <p:embed/>
                  </p:oleObj>
                </mc:Choice>
                <mc:Fallback>
                  <p:oleObj name="Equation" r:id="rId5" imgW="1218671" imgH="431613" progId="Equation.DSMT4">
                    <p:embed/>
                    <p:pic>
                      <p:nvPicPr>
                        <p:cNvPr id="78866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84" y="2592"/>
                          <a:ext cx="1602" cy="541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3" name="Group 24"/>
          <p:cNvGrpSpPr>
            <a:grpSpLocks/>
          </p:cNvGrpSpPr>
          <p:nvPr/>
        </p:nvGrpSpPr>
        <p:grpSpPr bwMode="auto">
          <a:xfrm>
            <a:off x="3065682" y="4788224"/>
            <a:ext cx="3581400" cy="1219200"/>
            <a:chOff x="2496" y="3360"/>
            <a:chExt cx="2256" cy="768"/>
          </a:xfrm>
        </p:grpSpPr>
        <p:sp>
          <p:nvSpPr>
            <p:cNvPr id="38" name="Rectangle 22"/>
            <p:cNvSpPr>
              <a:spLocks noChangeArrowheads="1"/>
            </p:cNvSpPr>
            <p:nvPr/>
          </p:nvSpPr>
          <p:spPr bwMode="auto">
            <a:xfrm>
              <a:off x="2496" y="3360"/>
              <a:ext cx="2256" cy="7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46" name="Object 3"/>
            <p:cNvGraphicFramePr>
              <a:graphicFrameLocks noChangeAspect="1"/>
            </p:cNvGraphicFramePr>
            <p:nvPr/>
          </p:nvGraphicFramePr>
          <p:xfrm>
            <a:off x="2496" y="3408"/>
            <a:ext cx="2222" cy="66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927" name="Equation" r:id="rId7" imgW="1524000" imgH="457200" progId="">
                    <p:embed/>
                  </p:oleObj>
                </mc:Choice>
                <mc:Fallback>
                  <p:oleObj name="Equation" r:id="rId7" imgW="1524000" imgH="457200" progId="">
                    <p:embed/>
                    <p:pic>
                      <p:nvPicPr>
                        <p:cNvPr id="78864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96" y="3408"/>
                          <a:ext cx="2222" cy="66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7" name="Rectangle 16"/>
          <p:cNvSpPr>
            <a:spLocks noChangeArrowheads="1"/>
          </p:cNvSpPr>
          <p:nvPr/>
        </p:nvSpPr>
        <p:spPr bwMode="auto">
          <a:xfrm>
            <a:off x="6843192" y="3808043"/>
            <a:ext cx="1797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进行验算</a:t>
            </a:r>
          </a:p>
        </p:txBody>
      </p:sp>
      <p:sp>
        <p:nvSpPr>
          <p:cNvPr id="48" name="Rectangle 16"/>
          <p:cNvSpPr>
            <a:spLocks noChangeArrowheads="1"/>
          </p:cNvSpPr>
          <p:nvPr/>
        </p:nvSpPr>
        <p:spPr bwMode="auto">
          <a:xfrm>
            <a:off x="6850063" y="5329816"/>
            <a:ext cx="17970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latin typeface="Arial" panose="020B0604020202020204" pitchFamily="34" charset="0"/>
                <a:ea typeface="宋体" panose="02010600030101010101" pitchFamily="2" charset="-122"/>
              </a:rPr>
              <a:t>进行验算</a:t>
            </a:r>
          </a:p>
        </p:txBody>
      </p:sp>
    </p:spTree>
    <p:extLst>
      <p:ext uri="{BB962C8B-B14F-4D97-AF65-F5344CB8AC3E}">
        <p14:creationId xmlns:p14="http://schemas.microsoft.com/office/powerpoint/2010/main" val="2720613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页脚占位符 6"/>
          <p:cNvSpPr txBox="1">
            <a:spLocks noGrp="1"/>
          </p:cNvSpPr>
          <p:nvPr/>
        </p:nvSpPr>
        <p:spPr bwMode="auto">
          <a:xfrm>
            <a:off x="4484315" y="6047811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1DBE7D8-23A0-4078-B890-62AA7A0FC243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42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711" name="Rectangle 6"/>
              <p:cNvSpPr>
                <a:spLocks noChangeArrowheads="1"/>
              </p:cNvSpPr>
              <p:nvPr/>
            </p:nvSpPr>
            <p:spPr bwMode="auto">
              <a:xfrm>
                <a:off x="1259632" y="1218429"/>
                <a:ext cx="6984776" cy="493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zh-CN" altLang="en-US" sz="2000" b="1" dirty="0">
                    <a:latin typeface="黑体" panose="02010609060101010101" pitchFamily="49" charset="-122"/>
                  </a:rPr>
                  <a:t>缸筒壁厚</a:t>
                </a:r>
                <a14:m>
                  <m:oMath xmlns:m="http://schemas.openxmlformats.org/officeDocument/2006/math">
                    <m:r>
                      <a:rPr lang="zh-CN" altLang="en-US" sz="2000" b="1" i="1" smtClean="0">
                        <a:latin typeface="Cambria Math" panose="02040503050406030204" pitchFamily="18" charset="0"/>
                      </a:rPr>
                      <m:t>𝜹</m:t>
                    </m:r>
                    <m:r>
                      <a:rPr lang="en-US" altLang="zh-CN" sz="2000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000" b="1" dirty="0">
                    <a:latin typeface="黑体" panose="02010609060101010101" pitchFamily="49" charset="-122"/>
                  </a:rPr>
                  <a:t>校核、活塞杆直径</a:t>
                </a:r>
                <a:r>
                  <a:rPr lang="en-US" altLang="zh-CN" sz="2000" b="1" i="1" dirty="0">
                    <a:latin typeface="黑体" panose="02010609060101010101" pitchFamily="49" charset="-122"/>
                  </a:rPr>
                  <a:t>d</a:t>
                </a:r>
                <a:r>
                  <a:rPr lang="zh-CN" altLang="en-US" sz="2000" b="1" i="1" dirty="0">
                    <a:latin typeface="黑体" panose="02010609060101010101" pitchFamily="49" charset="-122"/>
                  </a:rPr>
                  <a:t> </a:t>
                </a:r>
                <a:r>
                  <a:rPr lang="zh-CN" altLang="en-US" sz="2000" b="1" dirty="0">
                    <a:latin typeface="黑体" panose="02010609060101010101" pitchFamily="49" charset="-122"/>
                  </a:rPr>
                  <a:t>校核、缸盖固定螺栓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黑体" panose="02010609060101010101" pitchFamily="49" charset="-122"/>
                  </a:rPr>
                  <a:t>校核</a:t>
                </a:r>
              </a:p>
            </p:txBody>
          </p:sp>
        </mc:Choice>
        <mc:Fallback xmlns="">
          <p:sp>
            <p:nvSpPr>
              <p:cNvPr id="72711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259632" y="1218429"/>
                <a:ext cx="6984776" cy="493148"/>
              </a:xfrm>
              <a:prstGeom prst="rect">
                <a:avLst/>
              </a:prstGeom>
              <a:blipFill>
                <a:blip r:embed="rId3"/>
                <a:stretch>
                  <a:fillRect l="-961" b="-1234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67544" y="78298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强度校核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19944" y="1818829"/>
            <a:ext cx="41764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n"/>
            </a:pPr>
            <a:r>
              <a:rPr lang="zh-CN" altLang="en-US" sz="2000" b="1" dirty="0">
                <a:latin typeface="黑体" panose="02010609060101010101" pitchFamily="49" charset="-122"/>
              </a:rPr>
              <a:t>活塞杆直径</a:t>
            </a:r>
            <a:r>
              <a:rPr lang="en-US" altLang="zh-CN" sz="2000" b="1" i="1" dirty="0">
                <a:latin typeface="黑体" panose="02010609060101010101" pitchFamily="49" charset="-122"/>
              </a:rPr>
              <a:t>d</a:t>
            </a:r>
            <a:r>
              <a:rPr lang="zh-CN" altLang="en-US" sz="2000" b="1" i="1" dirty="0">
                <a:latin typeface="黑体" panose="02010609060101010101" pitchFamily="49" charset="-122"/>
              </a:rPr>
              <a:t> </a:t>
            </a:r>
            <a:r>
              <a:rPr lang="zh-CN" altLang="en-US" sz="2000" b="1" dirty="0">
                <a:latin typeface="黑体" panose="02010609060101010101" pitchFamily="49" charset="-122"/>
              </a:rPr>
              <a:t>校核</a:t>
            </a:r>
            <a:endParaRPr lang="zh-CN" altLang="en-US" sz="2000" dirty="0"/>
          </a:p>
        </p:txBody>
      </p:sp>
      <p:grpSp>
        <p:nvGrpSpPr>
          <p:cNvPr id="29" name="Group 21"/>
          <p:cNvGrpSpPr>
            <a:grpSpLocks/>
          </p:cNvGrpSpPr>
          <p:nvPr/>
        </p:nvGrpSpPr>
        <p:grpSpPr bwMode="auto">
          <a:xfrm>
            <a:off x="3347864" y="2204392"/>
            <a:ext cx="1705554" cy="1143000"/>
            <a:chOff x="2688" y="2496"/>
            <a:chExt cx="1179" cy="720"/>
          </a:xfrm>
        </p:grpSpPr>
        <p:sp>
          <p:nvSpPr>
            <p:cNvPr id="31" name="Rectangle 18"/>
            <p:cNvSpPr>
              <a:spLocks noChangeArrowheads="1"/>
            </p:cNvSpPr>
            <p:nvPr/>
          </p:nvSpPr>
          <p:spPr bwMode="auto">
            <a:xfrm>
              <a:off x="2688" y="2496"/>
              <a:ext cx="1179" cy="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32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93611159"/>
                </p:ext>
              </p:extLst>
            </p:nvPr>
          </p:nvGraphicFramePr>
          <p:xfrm>
            <a:off x="2772" y="2546"/>
            <a:ext cx="1035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52" name="Equation" r:id="rId4" imgW="787320" imgH="495000" progId="Equation.DSMT4">
                    <p:embed/>
                  </p:oleObj>
                </mc:Choice>
                <mc:Fallback>
                  <p:oleObj name="Equation" r:id="rId4" imgW="787320" imgH="495000" progId="Equation.DSMT4">
                    <p:embed/>
                    <p:pic>
                      <p:nvPicPr>
                        <p:cNvPr id="32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772" y="2546"/>
                          <a:ext cx="1035" cy="6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Rectangle 16"/>
              <p:cNvSpPr>
                <a:spLocks noChangeArrowheads="1"/>
              </p:cNvSpPr>
              <p:nvPr/>
            </p:nvSpPr>
            <p:spPr bwMode="auto">
              <a:xfrm>
                <a:off x="4474005" y="3445489"/>
                <a:ext cx="4346154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F</a:t>
                </a: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活塞杆上作用力</a:t>
                </a:r>
                <a:endPara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[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活塞杆材料的许用应力</a:t>
                </a:r>
                <a:r>
                  <a:rPr lang="en-US" altLang="zh-CN" sz="1800" dirty="0"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𝜎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/1.4</m:t>
                    </m:r>
                  </m:oMath>
                </a14:m>
                <a:endPara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474005" y="3445489"/>
                <a:ext cx="4346154" cy="646331"/>
              </a:xfrm>
              <a:prstGeom prst="rect">
                <a:avLst/>
              </a:prstGeom>
              <a:blipFill>
                <a:blip r:embed="rId6"/>
                <a:stretch>
                  <a:fillRect l="-1262" t="-6604" b="-122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664397" y="3951073"/>
                <a:ext cx="417646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n"/>
                </a:pPr>
                <a:r>
                  <a:rPr lang="zh-CN" altLang="en-US" sz="2000" b="1" dirty="0">
                    <a:latin typeface="黑体" panose="02010609060101010101" pitchFamily="49" charset="-122"/>
                  </a:rPr>
                  <a:t>缸盖固定螺栓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𝒅</m:t>
                        </m:r>
                      </m:e>
                      <m:sub>
                        <m:r>
                          <a:rPr lang="en-US" altLang="zh-CN" sz="2000" b="1" i="1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</m:oMath>
                </a14:m>
                <a:r>
                  <a:rPr lang="zh-CN" altLang="en-US" sz="2000" b="1" dirty="0">
                    <a:latin typeface="黑体" panose="02010609060101010101" pitchFamily="49" charset="-122"/>
                  </a:rPr>
                  <a:t>校核</a:t>
                </a:r>
                <a:endParaRPr lang="zh-CN" altLang="en-US" sz="20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4397" y="3951073"/>
                <a:ext cx="4176464" cy="400110"/>
              </a:xfrm>
              <a:prstGeom prst="rect">
                <a:avLst/>
              </a:prstGeom>
              <a:blipFill>
                <a:blip r:embed="rId7"/>
                <a:stretch>
                  <a:fillRect l="-1314" t="-10606" b="-242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1"/>
          <p:cNvGrpSpPr>
            <a:grpSpLocks/>
          </p:cNvGrpSpPr>
          <p:nvPr/>
        </p:nvGrpSpPr>
        <p:grpSpPr bwMode="auto">
          <a:xfrm>
            <a:off x="3185604" y="4498749"/>
            <a:ext cx="1727253" cy="1143000"/>
            <a:chOff x="2688" y="2496"/>
            <a:chExt cx="1194" cy="720"/>
          </a:xfrm>
        </p:grpSpPr>
        <p:sp>
          <p:nvSpPr>
            <p:cNvPr id="22" name="Rectangle 18"/>
            <p:cNvSpPr>
              <a:spLocks noChangeArrowheads="1"/>
            </p:cNvSpPr>
            <p:nvPr/>
          </p:nvSpPr>
          <p:spPr bwMode="auto">
            <a:xfrm>
              <a:off x="2688" y="2496"/>
              <a:ext cx="1179" cy="7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algn="ct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zh-CN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aphicFrame>
          <p:nvGraphicFramePr>
            <p:cNvPr id="23" name="Object 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95065988"/>
                </p:ext>
              </p:extLst>
            </p:nvPr>
          </p:nvGraphicFramePr>
          <p:xfrm>
            <a:off x="2697" y="2546"/>
            <a:ext cx="1185" cy="6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6953" name="Equation" r:id="rId8" imgW="901440" imgH="495000" progId="Equation.DSMT4">
                    <p:embed/>
                  </p:oleObj>
                </mc:Choice>
                <mc:Fallback>
                  <p:oleObj name="Equation" r:id="rId8" imgW="901440" imgH="495000" progId="Equation.DSMT4">
                    <p:embed/>
                    <p:pic>
                      <p:nvPicPr>
                        <p:cNvPr id="32" name="Object 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97" y="2546"/>
                          <a:ext cx="1185" cy="62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16"/>
              <p:cNvSpPr>
                <a:spLocks noChangeArrowheads="1"/>
              </p:cNvSpPr>
              <p:nvPr/>
            </p:nvSpPr>
            <p:spPr bwMode="auto">
              <a:xfrm>
                <a:off x="967763" y="5762407"/>
                <a:ext cx="727781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F</a:t>
                </a: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液压缸负载；</a:t>
                </a: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k-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螺纹拧紧系数，</a:t>
                </a: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k=1.12~1.5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；</a:t>
                </a: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z-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固定螺栓个数；</a:t>
                </a:r>
                <a:endPara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[</m:t>
                    </m:r>
                    <m:r>
                      <a:rPr lang="zh-CN" altLang="en-US" sz="180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𝜎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]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材料的许用应力</a:t>
                </a:r>
                <a:r>
                  <a:rPr lang="en-US" altLang="zh-CN" sz="1800" dirty="0"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</m:ctrlPr>
                      </m:dPr>
                      <m:e>
                        <m:r>
                          <a:rPr lang="zh-CN" altLang="en-US" sz="1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𝜎</m:t>
                        </m:r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𝑒𝐿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m:t>/(1.22~2.5)</m:t>
                    </m:r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,</a:t>
                </a:r>
                <a:r>
                  <a:rPr lang="en-US" altLang="zh-CN" sz="1800" dirty="0">
                    <a:ea typeface="宋体" panose="02010600030101010101" pitchFamily="2" charset="-122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𝑅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Arial" panose="020B0604020202020204" pitchFamily="34" charset="0"/>
                          </a:rPr>
                          <m:t>𝑒𝐿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材料的下屈服强度</a:t>
                </a:r>
                <a:endPara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7763" y="5762407"/>
                <a:ext cx="7277815" cy="646331"/>
              </a:xfrm>
              <a:prstGeom prst="rect">
                <a:avLst/>
              </a:prstGeom>
              <a:blipFill>
                <a:blip r:embed="rId10"/>
                <a:stretch>
                  <a:fillRect l="-754" t="-6604" b="-1226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21388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页脚占位符 6"/>
          <p:cNvSpPr txBox="1">
            <a:spLocks noGrp="1"/>
          </p:cNvSpPr>
          <p:nvPr/>
        </p:nvSpPr>
        <p:spPr bwMode="auto">
          <a:xfrm>
            <a:off x="4484315" y="6047811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1DBE7D8-23A0-4078-B890-62AA7A0FC243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1" name="Rectangle 6"/>
          <p:cNvSpPr>
            <a:spLocks noChangeArrowheads="1"/>
          </p:cNvSpPr>
          <p:nvPr/>
        </p:nvSpPr>
        <p:spPr bwMode="auto">
          <a:xfrm>
            <a:off x="2991297" y="868814"/>
            <a:ext cx="237626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黑体" panose="02010609060101010101" pitchFamily="49" charset="-122"/>
              </a:rPr>
              <a:t>活塞杆稳定性校核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67544" y="782989"/>
            <a:ext cx="146706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稳定性校核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E029DA8-DF8B-4331-B8B9-C170EC70116C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43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6" name="Rectangle 5"/>
          <p:cNvSpPr>
            <a:spLocks noChangeArrowheads="1"/>
          </p:cNvSpPr>
          <p:nvPr/>
        </p:nvSpPr>
        <p:spPr bwMode="auto">
          <a:xfrm>
            <a:off x="425276" y="1373925"/>
            <a:ext cx="720387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按材料力学理论，一根受压的直杆，在轴向负载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超过稳定临界力时，即失去原有直线状态下的平衡，称失稳。对液压缸，其稳定条件为：</a:t>
            </a:r>
          </a:p>
        </p:txBody>
      </p:sp>
      <p:graphicFrame>
        <p:nvGraphicFramePr>
          <p:cNvPr id="2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4140170"/>
              </p:ext>
            </p:extLst>
          </p:nvPr>
        </p:nvGraphicFramePr>
        <p:xfrm>
          <a:off x="1897616" y="2148043"/>
          <a:ext cx="5920367" cy="1123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6" name="公式" r:id="rId3" imgW="3594100" imgH="685800" progId="Equation.3">
                  <p:embed/>
                </p:oleObj>
              </mc:Choice>
              <mc:Fallback>
                <p:oleObj name="公式" r:id="rId3" imgW="3594100" imgH="685800" progId="Equation.3">
                  <p:embed/>
                  <p:pic>
                    <p:nvPicPr>
                      <p:cNvPr id="7988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7616" y="2148043"/>
                        <a:ext cx="5920367" cy="112359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Rectangle 5"/>
          <p:cNvSpPr>
            <a:spLocks noChangeArrowheads="1"/>
          </p:cNvSpPr>
          <p:nvPr/>
        </p:nvSpPr>
        <p:spPr bwMode="auto">
          <a:xfrm>
            <a:off x="179512" y="3501732"/>
            <a:ext cx="8763000" cy="2446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液压缸稳定临界力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F</a:t>
            </a:r>
            <a:r>
              <a:rPr lang="en-US" altLang="zh-CN" sz="1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K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与活塞杆和缸体的材料、长度、刚度及两端支撑状况等因素有关。</a:t>
            </a:r>
            <a:endParaRPr lang="en-US" altLang="zh-CN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A/d&gt;10,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要进行稳定性校核。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(A-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活塞杆计算长度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)</a:t>
            </a:r>
            <a:endParaRPr lang="en-US" altLang="zh-CN" sz="1600" b="1" dirty="0"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l-GR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λ</a:t>
            </a:r>
            <a:r>
              <a:rPr lang="en-US" altLang="zh-CN" sz="1800" b="1" dirty="0">
                <a:latin typeface="宋体" panose="02010600030101010101" pitchFamily="2" charset="-122"/>
                <a:ea typeface="宋体" panose="02010600030101010101" pitchFamily="2" charset="-122"/>
                <a:cs typeface="Arial" panose="020B0604020202020204" pitchFamily="34" charset="0"/>
              </a:rPr>
              <a:t>=L/r&gt;</a:t>
            </a:r>
            <a:r>
              <a:rPr lang="el-GR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1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，由</a:t>
            </a:r>
            <a:r>
              <a:rPr lang="zh-CN" altLang="en-US" sz="1800" b="1" dirty="0">
                <a:solidFill>
                  <a:schemeClr val="accent2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欧拉公式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计算。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l-GR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1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1</a:t>
            </a:r>
            <a:r>
              <a:rPr lang="en-US" altLang="zh-CN" sz="1800" dirty="0">
                <a:latin typeface="Arial" panose="020B0604020202020204" pitchFamily="34" charset="0"/>
                <a:ea typeface="宋体" panose="02010600030101010101" pitchFamily="2" charset="-122"/>
              </a:rPr>
              <a:t>&lt;</a:t>
            </a:r>
            <a:r>
              <a:rPr lang="el-GR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&lt;</a:t>
            </a:r>
            <a:r>
              <a:rPr lang="el-GR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λ</a:t>
            </a:r>
            <a:r>
              <a:rPr lang="en-US" altLang="zh-CN" sz="1800" b="1" baseline="-25000" dirty="0">
                <a:latin typeface="Arial" panose="020B0604020202020204" pitchFamily="34" charset="0"/>
                <a:ea typeface="宋体" panose="02010600030101010101" pitchFamily="2" charset="-122"/>
              </a:rPr>
              <a:t>2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时，属于中柔度杆，按雅辛斯基公式验算：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当</a:t>
            </a:r>
            <a:r>
              <a:rPr lang="en-US" altLang="zh-CN" sz="1800" b="1" dirty="0">
                <a:latin typeface="Arial" panose="020B0604020202020204" pitchFamily="34" charset="0"/>
                <a:ea typeface="宋体" panose="02010600030101010101" pitchFamily="2" charset="-122"/>
              </a:rPr>
              <a:t>A/d&lt;10 ,</a:t>
            </a:r>
            <a:r>
              <a:rPr lang="zh-CN" altLang="en-US" sz="1800" b="1" dirty="0">
                <a:latin typeface="Arial" panose="020B0604020202020204" pitchFamily="34" charset="0"/>
                <a:ea typeface="宋体" panose="02010600030101010101" pitchFamily="2" charset="-122"/>
              </a:rPr>
              <a:t>活塞杆强度验算，考虑纯压缩或纯拉伸情况：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l-GR" altLang="zh-CN" sz="1800" b="1" dirty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aphicFrame>
        <p:nvGraphicFramePr>
          <p:cNvPr id="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4565423"/>
              </p:ext>
            </p:extLst>
          </p:nvPr>
        </p:nvGraphicFramePr>
        <p:xfrm>
          <a:off x="5702303" y="4677290"/>
          <a:ext cx="2266197" cy="4849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7" name="公式" r:id="rId5" imgW="1002865" imgH="215806" progId="Equation.3">
                  <p:embed/>
                </p:oleObj>
              </mc:Choice>
              <mc:Fallback>
                <p:oleObj name="公式" r:id="rId5" imgW="1002865" imgH="215806" progId="Equation.3">
                  <p:embed/>
                  <p:pic>
                    <p:nvPicPr>
                      <p:cNvPr id="79882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02303" y="4677290"/>
                        <a:ext cx="2266197" cy="484966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8024791"/>
              </p:ext>
            </p:extLst>
          </p:nvPr>
        </p:nvGraphicFramePr>
        <p:xfrm>
          <a:off x="4039728" y="5698265"/>
          <a:ext cx="2695450" cy="8864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018" name="公式" r:id="rId7" imgW="1345616" imgH="444307" progId="Equation.3">
                  <p:embed/>
                </p:oleObj>
              </mc:Choice>
              <mc:Fallback>
                <p:oleObj name="公式" r:id="rId7" imgW="1345616" imgH="444307" progId="Equation.3">
                  <p:embed/>
                  <p:pic>
                    <p:nvPicPr>
                      <p:cNvPr id="79883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39728" y="5698265"/>
                        <a:ext cx="2695450" cy="886424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0851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页脚占位符 6"/>
          <p:cNvSpPr txBox="1">
            <a:spLocks noGrp="1"/>
          </p:cNvSpPr>
          <p:nvPr/>
        </p:nvSpPr>
        <p:spPr bwMode="auto">
          <a:xfrm>
            <a:off x="4484315" y="6047811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1DBE7D8-23A0-4078-B890-62AA7A0FC243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11" name="Rectangle 6"/>
          <p:cNvSpPr>
            <a:spLocks noChangeArrowheads="1"/>
          </p:cNvSpPr>
          <p:nvPr/>
        </p:nvSpPr>
        <p:spPr bwMode="auto">
          <a:xfrm>
            <a:off x="1203546" y="1219166"/>
            <a:ext cx="7056784" cy="481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 dirty="0">
                <a:solidFill>
                  <a:schemeClr val="accent2"/>
                </a:solidFill>
                <a:latin typeface="黑体" panose="02010609060101010101" pitchFamily="49" charset="-122"/>
              </a:rPr>
              <a:t>估算缓冲时缸内最大冲击压力，校核缸筒强度、制动距离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67544" y="782989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缓冲计算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E029DA8-DF8B-4331-B8B9-C170EC70116C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44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585" t="834" r="50161" b="67089"/>
          <a:stretch/>
        </p:blipFill>
        <p:spPr>
          <a:xfrm rot="16200000">
            <a:off x="6823801" y="1370123"/>
            <a:ext cx="1727335" cy="236371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ectangle 6"/>
              <p:cNvSpPr>
                <a:spLocks noChangeArrowheads="1"/>
              </p:cNvSpPr>
              <p:nvPr/>
            </p:nvSpPr>
            <p:spPr bwMode="auto">
              <a:xfrm>
                <a:off x="535137" y="1692661"/>
                <a:ext cx="6192688" cy="12258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zh-CN" altLang="en-US" sz="2000" dirty="0"/>
                  <a:t>缓冲时背压腔内液压能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2000" dirty="0">
                  <a:latin typeface="黑体" panose="02010609060101010101" pitchFamily="49" charset="-122"/>
                </a:endParaRPr>
              </a:p>
              <a:p>
                <a:pPr eaLnBrk="1" hangingPunct="1">
                  <a:lnSpc>
                    <a:spcPct val="150000"/>
                  </a:lnSpc>
                  <a:spcBef>
                    <a:spcPct val="1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zh-CN" altLang="en-US" sz="2000" dirty="0"/>
                  <a:t>缓冲时工作部件机械能</a:t>
                </a:r>
                <a:r>
                  <a:rPr lang="en-US" altLang="zh-CN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p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en-US" sz="2000" dirty="0"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1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5137" y="1692661"/>
                <a:ext cx="6192688" cy="1225848"/>
              </a:xfrm>
              <a:prstGeom prst="rect">
                <a:avLst/>
              </a:prstGeom>
              <a:blipFill>
                <a:blip r:embed="rId4"/>
                <a:stretch>
                  <a:fillRect l="-108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535137" y="2959091"/>
                <a:ext cx="5617500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200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工作部件机械能全部被缓冲腔液体吸收</a:t>
                </a:r>
                <a:r>
                  <a:rPr lang="zh-CN" altLang="en-US" sz="2000" dirty="0"/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000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5137" y="2959091"/>
                <a:ext cx="5617500" cy="400110"/>
              </a:xfrm>
              <a:prstGeom prst="rect">
                <a:avLst/>
              </a:prstGeom>
              <a:blipFill>
                <a:blip r:embed="rId5"/>
                <a:stretch>
                  <a:fillRect l="-1194" t="-10606" b="-227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3774254" y="3411279"/>
                <a:ext cx="1211318" cy="657552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𝑬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254" y="3411279"/>
                <a:ext cx="1211318" cy="65755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矩形 22"/>
          <p:cNvSpPr/>
          <p:nvPr/>
        </p:nvSpPr>
        <p:spPr>
          <a:xfrm>
            <a:off x="467544" y="4159790"/>
            <a:ext cx="736611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缓冲装置为节流口可调式，缓冲过程中最大缓冲压力即冲击压力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23"/>
              <p:cNvSpPr/>
              <p:nvPr/>
            </p:nvSpPr>
            <p:spPr>
              <a:xfrm>
                <a:off x="3203848" y="4658630"/>
                <a:ext cx="2813970" cy="701859"/>
              </a:xfrm>
              <a:prstGeom prst="rect">
                <a:avLst/>
              </a:prstGeom>
              <a:solidFill>
                <a:schemeClr val="accent1"/>
              </a:solidFill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𝒄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𝒎𝒂𝒙</m:t>
                          </m:r>
                        </m:sub>
                      </m:sSub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𝒑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𝒄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  <m:sSup>
                            <m:sSup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e>
                            <m:sup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𝒍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𝒄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3848" y="4658630"/>
                <a:ext cx="2813970" cy="70185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Rectangle 16"/>
              <p:cNvSpPr>
                <a:spLocks noChangeArrowheads="1"/>
              </p:cNvSpPr>
              <p:nvPr/>
            </p:nvSpPr>
            <p:spPr bwMode="auto">
              <a:xfrm>
                <a:off x="741005" y="5596387"/>
                <a:ext cx="6094397" cy="98841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缓冲腔平均缓冲压力；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高压腔油液压力；</a:t>
                </a:r>
                <a:endPara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缓冲行程长度；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b="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缓冲腔、高压腔有效工作面积；</a:t>
                </a:r>
                <a:endPara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r>
                  <a:rPr lang="en-US" altLang="zh-CN" sz="1800" i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m</a:t>
                </a: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工作部件质量；</a:t>
                </a:r>
                <a:r>
                  <a:rPr lang="en-US" altLang="zh-CN" sz="1800" i="1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 v</a:t>
                </a:r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工作部件运动速度；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</m:t>
                        </m:r>
                      </m:sub>
                    </m:sSub>
                  </m:oMath>
                </a14:m>
                <a:r>
                  <a:rPr lang="en-US" altLang="zh-CN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8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摩擦力；</a:t>
                </a:r>
                <a:endParaRPr lang="en-US" altLang="zh-CN" sz="18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9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41005" y="5596387"/>
                <a:ext cx="6094397" cy="988412"/>
              </a:xfrm>
              <a:prstGeom prst="rect">
                <a:avLst/>
              </a:prstGeom>
              <a:blipFill>
                <a:blip r:embed="rId8"/>
                <a:stretch>
                  <a:fillRect l="-901" t="-4938" r="-300" b="-67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8437910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7" name="页脚占位符 6"/>
          <p:cNvSpPr txBox="1">
            <a:spLocks noGrp="1"/>
          </p:cNvSpPr>
          <p:nvPr/>
        </p:nvSpPr>
        <p:spPr bwMode="auto">
          <a:xfrm>
            <a:off x="4484315" y="6047811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72708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81DBE7D8-23A0-4078-B890-62AA7A0FC243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1619672" y="-18473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液压缸的设计和计算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433907" y="708911"/>
            <a:ext cx="1210588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拉杆计算</a:t>
            </a:r>
            <a:endParaRPr lang="zh-CN" altLang="en-US" sz="20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9" name="页脚占位符 6"/>
          <p:cNvSpPr txBox="1">
            <a:spLocks noGrp="1"/>
          </p:cNvSpPr>
          <p:nvPr/>
        </p:nvSpPr>
        <p:spPr bwMode="auto">
          <a:xfrm>
            <a:off x="4379913" y="6408738"/>
            <a:ext cx="23510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5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E029DA8-DF8B-4331-B8B9-C170EC70116C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45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851521" y="1053984"/>
            <a:ext cx="7244407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10000"/>
              </a:spcBef>
              <a:spcAft>
                <a:spcPct val="10000"/>
              </a:spcAft>
              <a:buClrTx/>
              <a:buSzTx/>
              <a:buFontTx/>
              <a:buNone/>
            </a:pPr>
            <a:r>
              <a:rPr lang="zh-CN" altLang="en-US" sz="2000" b="1" dirty="0">
                <a:latin typeface="黑体" panose="02010609060101010101" pitchFamily="49" charset="-122"/>
              </a:rPr>
              <a:t>缸筒和两端缸盖由拉杆组装一体式结构液压缸，拉杆端部螺母固紧拉杆应力，缸盖和缸筒不会再工作压力下松开产生泄漏。</a:t>
            </a:r>
            <a:r>
              <a:rPr lang="zh-CN" altLang="en-US" sz="2000" b="1" dirty="0">
                <a:solidFill>
                  <a:schemeClr val="accent2"/>
                </a:solidFill>
                <a:latin typeface="黑体" panose="02010609060101010101" pitchFamily="49" charset="-122"/>
              </a:rPr>
              <a:t>针对某一规定的分离压力值估算拉杆的预加载荷量。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6"/>
              <p:cNvSpPr>
                <a:spLocks noChangeArrowheads="1"/>
              </p:cNvSpPr>
              <p:nvPr/>
            </p:nvSpPr>
            <p:spPr bwMode="auto">
              <a:xfrm>
                <a:off x="424955" y="2560640"/>
                <a:ext cx="6004459" cy="4248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zh-CN" altLang="en-US" sz="1400" dirty="0"/>
                  <a:t>令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400" dirty="0"/>
                  <a:t>为预加拉杆拉力，拉杆变形伸长量</a:t>
                </a:r>
                <a:r>
                  <a:rPr lang="en-US" altLang="zh-CN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b="0" i="1" smtClean="0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</m:oMath>
                </a14:m>
                <a:r>
                  <a:rPr lang="zh-CN" altLang="en-US" sz="1400" dirty="0"/>
                  <a:t>   缸筒变形压缩量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zh-CN" altLang="en-US" sz="1400" dirty="0"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2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4955" y="2560640"/>
                <a:ext cx="6004459" cy="424860"/>
              </a:xfrm>
              <a:prstGeom prst="rect">
                <a:avLst/>
              </a:prstGeom>
              <a:blipFill>
                <a:blip r:embed="rId2"/>
                <a:stretch>
                  <a:fillRect l="-3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6"/>
              <p:cNvSpPr>
                <a:spLocks noChangeArrowheads="1"/>
              </p:cNvSpPr>
              <p:nvPr/>
            </p:nvSpPr>
            <p:spPr bwMode="auto">
              <a:xfrm>
                <a:off x="583766" y="3011706"/>
                <a:ext cx="5644418" cy="5663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zh-CN" altLang="en-US" sz="1400" dirty="0"/>
                  <a:t>液压缸工作压力</a:t>
                </a:r>
                <a:r>
                  <a:rPr lang="en-US" altLang="zh-CN" sz="1400" i="1" dirty="0"/>
                  <a:t>p</a:t>
                </a:r>
                <a:r>
                  <a:rPr lang="en-US" altLang="zh-CN" sz="1400" dirty="0"/>
                  <a:t>,</a:t>
                </a:r>
                <a:r>
                  <a:rPr lang="zh-CN" altLang="en-US" sz="1400" dirty="0"/>
                  <a:t>拉杆拉力增大至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zh-CN" altLang="en-US" sz="1400" dirty="0"/>
                  <a:t>，缸盖和缸筒间接触力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sz="1400" dirty="0"/>
              </a:p>
              <a:p>
                <a:pPr eaLnBrk="1" hangingPunct="1">
                  <a:spcBef>
                    <a:spcPct val="1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latin typeface="Cambria Math" panose="02040503050406030204" pitchFamily="18" charset="0"/>
                        </a:rPr>
                        <m:t>𝑝</m:t>
                      </m:r>
                      <m:sSub>
                        <m:sSubPr>
                          <m:ctrlP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zh-CN" altLang="en-US" sz="1800" dirty="0">
                  <a:latin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3766" y="3011706"/>
                <a:ext cx="5644418" cy="566309"/>
              </a:xfrm>
              <a:prstGeom prst="rect">
                <a:avLst/>
              </a:prstGeom>
              <a:blipFill>
                <a:blip r:embed="rId3"/>
                <a:stretch>
                  <a:fillRect l="-324" t="-53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6"/>
              <p:cNvSpPr>
                <a:spLocks noChangeArrowheads="1"/>
              </p:cNvSpPr>
              <p:nvPr/>
            </p:nvSpPr>
            <p:spPr bwMode="auto">
              <a:xfrm>
                <a:off x="584989" y="3566884"/>
                <a:ext cx="5074869" cy="42377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 anchor="ctr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10000"/>
                  </a:spcBef>
                  <a:spcAft>
                    <a:spcPct val="10000"/>
                  </a:spcAft>
                  <a:buClrTx/>
                  <a:buSzTx/>
                  <a:buFontTx/>
                  <a:buNone/>
                </a:pPr>
                <a:r>
                  <a:rPr lang="zh-CN" altLang="en-US" sz="1400" dirty="0"/>
                  <a:t>拉杆变形量增加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𝐾</m:t>
                            </m:r>
                          </m:e>
                          <m:sub>
                            <m:r>
                              <a:rPr lang="en-US" altLang="zh-CN" sz="1400" b="0" i="1" smtClean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den>
                    </m:f>
                    <m:r>
                      <a:rPr lang="en-US" altLang="zh-CN" sz="1400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400" dirty="0"/>
                  <a:t> 缸筒变形量改变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黑体" panose="02010609060101010101" pitchFamily="49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14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989" y="3566884"/>
                <a:ext cx="5074869" cy="423770"/>
              </a:xfrm>
              <a:prstGeom prst="rect">
                <a:avLst/>
              </a:prstGeom>
              <a:blipFill>
                <a:blip r:embed="rId4"/>
                <a:stretch>
                  <a:fillRect l="-36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691350" y="4825261"/>
                <a:ext cx="982192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350" y="4825261"/>
                <a:ext cx="982192" cy="369332"/>
              </a:xfrm>
              <a:prstGeom prst="rect">
                <a:avLst/>
              </a:prstGeom>
              <a:blipFill>
                <a:blip r:embed="rId5"/>
                <a:stretch>
                  <a:fillRect b="-1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右箭头 2"/>
          <p:cNvSpPr/>
          <p:nvPr/>
        </p:nvSpPr>
        <p:spPr>
          <a:xfrm>
            <a:off x="1740616" y="4963978"/>
            <a:ext cx="288032" cy="836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4483601" y="3591051"/>
                <a:ext cx="1692130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黑体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altLang="zh-CN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3601" y="3591051"/>
                <a:ext cx="1692130" cy="33855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699062" y="4032297"/>
                <a:ext cx="3847079" cy="6120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d>
                            <m:d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𝑟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altLang="zh-CN" sz="160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𝑐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𝐶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062" y="4032297"/>
                <a:ext cx="3847079" cy="61209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/>
              <p:cNvSpPr/>
              <p:nvPr/>
            </p:nvSpPr>
            <p:spPr>
              <a:xfrm>
                <a:off x="2123728" y="4713244"/>
                <a:ext cx="3265317" cy="81246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(1−2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zh-CN" alt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）</m:t>
                          </m:r>
                          <m: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b>
                                  <m: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r>
                        <a:rPr lang="en-US" altLang="zh-CN" sz="16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zh-CN" altLang="en-US" sz="1600" i="1" smtClean="0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𝑝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0" name="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3728" y="4713244"/>
                <a:ext cx="3265317" cy="81246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030578" y="4628795"/>
                <a:ext cx="1878334" cy="878317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1−2</m:t>
                          </m:r>
                          <m:r>
                            <a:rPr lang="zh-CN" altLang="en-US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𝐸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𝐶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30578" y="4628795"/>
                <a:ext cx="1878334" cy="87831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6049875" y="4209565"/>
            <a:ext cx="1571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压力负载系数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/>
              <p:cNvSpPr txBox="1"/>
              <p:nvPr/>
            </p:nvSpPr>
            <p:spPr>
              <a:xfrm>
                <a:off x="3451508" y="5944697"/>
                <a:ext cx="2460468" cy="40011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zh-CN" altLang="en-US" sz="2000" b="0" i="1" smtClean="0">
                          <a:latin typeface="Cambria Math" panose="02040503050406030204" pitchFamily="18" charset="0"/>
                        </a:rPr>
                        <m:t>𝜉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1" name="文本框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1508" y="5944697"/>
                <a:ext cx="2460468" cy="400110"/>
              </a:xfrm>
              <a:prstGeom prst="rect">
                <a:avLst/>
              </a:prstGeom>
              <a:blipFill>
                <a:blip r:embed="rId10"/>
                <a:stretch>
                  <a:fillRect b="-12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/>
              <p:cNvSpPr txBox="1"/>
              <p:nvPr/>
            </p:nvSpPr>
            <p:spPr>
              <a:xfrm>
                <a:off x="543028" y="5507112"/>
                <a:ext cx="55391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液压缸压力到分离压力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𝑠</m:t>
                        </m:r>
                      </m:sub>
                    </m:sSub>
                    <m:r>
                      <a:rPr lang="zh-CN" altLang="en-US" i="1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缸筒</m:t>
                    </m:r>
                  </m:oMath>
                </a14:m>
                <a:r>
                  <a:rPr lang="zh-CN" altLang="en-US" dirty="0">
                    <a:solidFill>
                      <a:schemeClr val="tx2"/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缸盖分离，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sub>
                    </m:sSub>
                  </m:oMath>
                </a14:m>
                <a:endParaRPr lang="zh-CN" altLang="en-US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2" name="文本框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028" y="5507112"/>
                <a:ext cx="5539143" cy="369332"/>
              </a:xfrm>
              <a:prstGeom prst="rect">
                <a:avLst/>
              </a:prstGeom>
              <a:blipFill>
                <a:blip r:embed="rId11"/>
                <a:stretch>
                  <a:fillRect l="-880" t="-11475" b="-213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文本框 22"/>
          <p:cNvSpPr txBox="1"/>
          <p:nvPr/>
        </p:nvSpPr>
        <p:spPr>
          <a:xfrm>
            <a:off x="663776" y="5944697"/>
            <a:ext cx="2729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拉杆应施加的预加载荷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16"/>
              <p:cNvSpPr>
                <a:spLocks noChangeArrowheads="1"/>
              </p:cNvSpPr>
              <p:nvPr/>
            </p:nvSpPr>
            <p:spPr bwMode="auto">
              <a:xfrm>
                <a:off x="6350653" y="2936261"/>
                <a:ext cx="2540550" cy="1186159"/>
              </a:xfrm>
              <a:prstGeom prst="rect">
                <a:avLst/>
              </a:prstGeom>
              <a:noFill/>
              <a:ln w="6350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>
                <a:spAutoFit/>
              </a:bodyPr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缸筒刚度；</a:t>
                </a:r>
                <a:endPara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zh-CN" altLang="en-US" sz="1400" i="1">
                        <a:latin typeface="Cambria Math" panose="02040503050406030204" pitchFamily="18" charset="0"/>
                      </a:rPr>
                      <m:t>、</m:t>
                    </m:r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缸筒筒壁界面剂和长度；</a:t>
                </a:r>
                <a:endPara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缸筒材料弹性模量；</a:t>
                </a:r>
                <a:endPara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活塞有效工作面积；</a:t>
                </a:r>
                <a:endPara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</m:t>
                        </m:r>
                      </m:sub>
                    </m:sSub>
                  </m:oMath>
                </a14:m>
                <a:r>
                  <a:rPr lang="zh-CN" altLang="en-US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altLang="zh-CN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altLang="zh-CN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-</a:t>
                </a:r>
                <a:r>
                  <a:rPr lang="zh-CN" altLang="en-US" sz="1400" dirty="0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筒壁切向和径向应力</a:t>
                </a:r>
                <a:endParaRPr lang="en-US" altLang="zh-CN" sz="14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0653" y="2936261"/>
                <a:ext cx="2540550" cy="1186159"/>
              </a:xfrm>
              <a:prstGeom prst="rect">
                <a:avLst/>
              </a:prstGeom>
              <a:blipFill>
                <a:blip r:embed="rId12"/>
                <a:stretch>
                  <a:fillRect t="-1538" r="-7656" b="-4103"/>
                </a:stretch>
              </a:blipFill>
              <a:ln w="6350">
                <a:solidFill>
                  <a:srgbClr val="000000"/>
                </a:solidFill>
                <a:prstDash val="sys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单圆角矩形 8"/>
          <p:cNvSpPr/>
          <p:nvPr/>
        </p:nvSpPr>
        <p:spPr>
          <a:xfrm>
            <a:off x="251520" y="2531312"/>
            <a:ext cx="8762305" cy="3994032"/>
          </a:xfrm>
          <a:prstGeom prst="snipRoundRect">
            <a:avLst>
              <a:gd name="adj1" fmla="val 7186"/>
              <a:gd name="adj2" fmla="val 10654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5330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199679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第五章      液压缸</a:t>
            </a:r>
            <a:endParaRPr 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11560" y="908720"/>
            <a:ext cx="7772400" cy="432048"/>
          </a:xfrm>
        </p:spPr>
        <p:txBody>
          <a:bodyPr/>
          <a:lstStyle/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dirty="0">
                <a:solidFill>
                  <a:srgbClr val="C00000"/>
                </a:solidFill>
              </a:rPr>
              <a:t>目的任务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1259632" y="1412776"/>
            <a:ext cx="6934200" cy="1307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3600" b="1" kern="0" dirty="0">
                <a:ea typeface="黑体" panose="02010609060101010101" pitchFamily="49" charset="-122"/>
              </a:rPr>
              <a:t>了解液压缸结构形式 </a:t>
            </a:r>
          </a:p>
          <a:p>
            <a:r>
              <a:rPr lang="zh-CN" altLang="en-US" sz="3600" b="1" kern="0" dirty="0">
                <a:ea typeface="黑体" panose="02010609060101010101" pitchFamily="49" charset="-122"/>
              </a:rPr>
              <a:t>掌握液压缸参数计算和特点</a:t>
            </a:r>
            <a:endParaRPr lang="zh-CN" altLang="en-US" sz="3600" kern="0" dirty="0"/>
          </a:p>
          <a:p>
            <a:endParaRPr lang="en-US" altLang="zh-CN" sz="3600" kern="0" dirty="0"/>
          </a:p>
        </p:txBody>
      </p:sp>
      <p:sp>
        <p:nvSpPr>
          <p:cNvPr id="12" name="内容占位符 3"/>
          <p:cNvSpPr txBox="1">
            <a:spLocks/>
          </p:cNvSpPr>
          <p:nvPr/>
        </p:nvSpPr>
        <p:spPr bwMode="auto">
          <a:xfrm>
            <a:off x="683568" y="2792760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kern="0" dirty="0">
                <a:solidFill>
                  <a:srgbClr val="C00000"/>
                </a:solidFill>
              </a:rPr>
              <a:t>重点难点</a:t>
            </a: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260624" y="3296816"/>
            <a:ext cx="6048672" cy="1356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zh-CN" altLang="en-US" sz="3600" b="1" kern="0" dirty="0">
                <a:ea typeface="黑体" panose="02010609060101010101" pitchFamily="49" charset="-122"/>
              </a:rPr>
              <a:t>单杆活塞液压缸</a:t>
            </a:r>
          </a:p>
          <a:p>
            <a:r>
              <a:rPr lang="zh-CN" altLang="en-US" sz="3600" b="1" kern="0" dirty="0">
                <a:ea typeface="黑体" panose="02010609060101010101" pitchFamily="49" charset="-122"/>
              </a:rPr>
              <a:t>密封、缓冲、排气 </a:t>
            </a:r>
            <a:endParaRPr lang="zh-CN" altLang="en-US" sz="3600" kern="0" dirty="0"/>
          </a:p>
        </p:txBody>
      </p:sp>
      <p:sp>
        <p:nvSpPr>
          <p:cNvPr id="14" name="内容占位符 3"/>
          <p:cNvSpPr txBox="1">
            <a:spLocks/>
          </p:cNvSpPr>
          <p:nvPr/>
        </p:nvSpPr>
        <p:spPr bwMode="auto">
          <a:xfrm>
            <a:off x="827584" y="4707887"/>
            <a:ext cx="7772400" cy="432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r>
              <a:rPr lang="zh-CN" altLang="en-US" sz="2400" b="1" kern="0" dirty="0">
                <a:solidFill>
                  <a:srgbClr val="C00000"/>
                </a:solidFill>
              </a:rPr>
              <a:t>作业</a:t>
            </a:r>
          </a:p>
        </p:txBody>
      </p:sp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1259632" y="5226406"/>
            <a:ext cx="6048672" cy="5788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r>
              <a:rPr lang="en-US" altLang="zh-CN" sz="3600" b="1" kern="0" dirty="0">
                <a:ea typeface="黑体" panose="02010609060101010101" pitchFamily="49" charset="-122"/>
              </a:rPr>
              <a:t>5-2  5-3  5-4  5-5 </a:t>
            </a:r>
            <a:endParaRPr lang="zh-CN" altLang="en-US" sz="3600" b="1" kern="0" dirty="0"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293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770" name="组合 40"/>
          <p:cNvGrpSpPr>
            <a:grpSpLocks/>
          </p:cNvGrpSpPr>
          <p:nvPr/>
        </p:nvGrpSpPr>
        <p:grpSpPr bwMode="auto">
          <a:xfrm>
            <a:off x="1174750" y="1335088"/>
            <a:ext cx="7816850" cy="4318000"/>
            <a:chOff x="1174346" y="1785938"/>
            <a:chExt cx="7817254" cy="4318393"/>
          </a:xfrm>
        </p:grpSpPr>
        <p:sp>
          <p:nvSpPr>
            <p:cNvPr id="32774" name="Text Box 3"/>
            <p:cNvSpPr txBox="1">
              <a:spLocks noChangeArrowheads="1"/>
            </p:cNvSpPr>
            <p:nvPr/>
          </p:nvSpPr>
          <p:spPr bwMode="auto">
            <a:xfrm>
              <a:off x="1526789" y="3478367"/>
              <a:ext cx="2143236" cy="457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柱塞式液压缸</a:t>
              </a:r>
            </a:p>
          </p:txBody>
        </p:sp>
        <p:grpSp>
          <p:nvGrpSpPr>
            <p:cNvPr id="32775" name="Group 4"/>
            <p:cNvGrpSpPr>
              <a:grpSpLocks/>
            </p:cNvGrpSpPr>
            <p:nvPr/>
          </p:nvGrpSpPr>
          <p:grpSpPr bwMode="auto">
            <a:xfrm>
              <a:off x="5663760" y="1785938"/>
              <a:ext cx="2486701" cy="1088441"/>
              <a:chOff x="3347" y="1384"/>
              <a:chExt cx="1490" cy="616"/>
            </a:xfrm>
          </p:grpSpPr>
          <p:sp>
            <p:nvSpPr>
              <p:cNvPr id="32805" name="Rectangle 5" descr="宽下对角线"/>
              <p:cNvSpPr>
                <a:spLocks noChangeArrowheads="1"/>
              </p:cNvSpPr>
              <p:nvPr/>
            </p:nvSpPr>
            <p:spPr bwMode="auto">
              <a:xfrm>
                <a:off x="3579" y="1384"/>
                <a:ext cx="1258" cy="49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806" name="Rectangle 6" descr="大纸屑"/>
              <p:cNvSpPr>
                <a:spLocks noChangeArrowheads="1"/>
              </p:cNvSpPr>
              <p:nvPr/>
            </p:nvSpPr>
            <p:spPr bwMode="auto">
              <a:xfrm>
                <a:off x="4227" y="1442"/>
                <a:ext cx="523" cy="37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8" name="Rectangle 7"/>
              <p:cNvSpPr>
                <a:spLocks noChangeArrowheads="1"/>
              </p:cNvSpPr>
              <p:nvPr/>
            </p:nvSpPr>
            <p:spPr bwMode="auto">
              <a:xfrm>
                <a:off x="4222" y="1448"/>
                <a:ext cx="221" cy="376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2808" name="Rectangle 8"/>
              <p:cNvSpPr>
                <a:spLocks noChangeArrowheads="1"/>
              </p:cNvSpPr>
              <p:nvPr/>
            </p:nvSpPr>
            <p:spPr bwMode="auto">
              <a:xfrm>
                <a:off x="3637" y="1442"/>
                <a:ext cx="585" cy="379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0" name="Rectangle 9"/>
              <p:cNvSpPr>
                <a:spLocks noChangeArrowheads="1"/>
              </p:cNvSpPr>
              <p:nvPr/>
            </p:nvSpPr>
            <p:spPr bwMode="auto">
              <a:xfrm>
                <a:off x="3347" y="1560"/>
                <a:ext cx="883" cy="162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2810" name="Line 10"/>
              <p:cNvSpPr>
                <a:spLocks noChangeShapeType="1"/>
              </p:cNvSpPr>
              <p:nvPr/>
            </p:nvSpPr>
            <p:spPr bwMode="auto">
              <a:xfrm>
                <a:off x="4648" y="1848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2776" name="Group 11"/>
            <p:cNvGrpSpPr>
              <a:grpSpLocks/>
            </p:cNvGrpSpPr>
            <p:nvPr/>
          </p:nvGrpSpPr>
          <p:grpSpPr bwMode="auto">
            <a:xfrm>
              <a:off x="1257792" y="1870752"/>
              <a:ext cx="2459998" cy="1088441"/>
              <a:chOff x="643" y="1384"/>
              <a:chExt cx="1474" cy="616"/>
            </a:xfrm>
          </p:grpSpPr>
          <p:sp>
            <p:nvSpPr>
              <p:cNvPr id="32801" name="Rectangle 12" descr="宽下对角线"/>
              <p:cNvSpPr>
                <a:spLocks noChangeArrowheads="1"/>
              </p:cNvSpPr>
              <p:nvPr/>
            </p:nvSpPr>
            <p:spPr bwMode="auto">
              <a:xfrm>
                <a:off x="859" y="1384"/>
                <a:ext cx="1258" cy="49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802" name="Rectangle 13" descr="大纸屑"/>
              <p:cNvSpPr>
                <a:spLocks noChangeArrowheads="1"/>
              </p:cNvSpPr>
              <p:nvPr/>
            </p:nvSpPr>
            <p:spPr bwMode="auto">
              <a:xfrm>
                <a:off x="955" y="1442"/>
                <a:ext cx="1075" cy="37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" name="Rectangle 14"/>
              <p:cNvSpPr>
                <a:spLocks noChangeArrowheads="1"/>
              </p:cNvSpPr>
              <p:nvPr/>
            </p:nvSpPr>
            <p:spPr bwMode="auto">
              <a:xfrm>
                <a:off x="643" y="1496"/>
                <a:ext cx="1171" cy="258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2804" name="Line 15"/>
              <p:cNvSpPr>
                <a:spLocks noChangeShapeType="1"/>
              </p:cNvSpPr>
              <p:nvPr/>
            </p:nvSpPr>
            <p:spPr bwMode="auto">
              <a:xfrm>
                <a:off x="1928" y="1848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2777" name="Text Box 16"/>
            <p:cNvSpPr txBox="1">
              <a:spLocks noChangeArrowheads="1"/>
            </p:cNvSpPr>
            <p:nvPr/>
          </p:nvSpPr>
          <p:spPr bwMode="auto">
            <a:xfrm>
              <a:off x="5643389" y="3500594"/>
              <a:ext cx="2786207" cy="457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单活塞杆式液压缸</a:t>
              </a:r>
            </a:p>
          </p:txBody>
        </p:sp>
        <p:sp>
          <p:nvSpPr>
            <p:cNvPr id="32778" name="AutoShape 17"/>
            <p:cNvSpPr>
              <a:spLocks noChangeArrowheads="1"/>
            </p:cNvSpPr>
            <p:nvPr/>
          </p:nvSpPr>
          <p:spPr bwMode="auto">
            <a:xfrm>
              <a:off x="3260505" y="3058142"/>
              <a:ext cx="267028" cy="409933"/>
            </a:xfrm>
            <a:prstGeom prst="upArrow">
              <a:avLst>
                <a:gd name="adj1" fmla="val 50000"/>
                <a:gd name="adj2" fmla="val 36247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79" name="AutoShape 18"/>
            <p:cNvSpPr>
              <a:spLocks noChangeArrowheads="1"/>
            </p:cNvSpPr>
            <p:nvPr/>
          </p:nvSpPr>
          <p:spPr bwMode="auto">
            <a:xfrm>
              <a:off x="7746580" y="3058142"/>
              <a:ext cx="267028" cy="409933"/>
            </a:xfrm>
            <a:prstGeom prst="upArrow">
              <a:avLst>
                <a:gd name="adj1" fmla="val 50000"/>
                <a:gd name="adj2" fmla="val 36247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780" name="Text Box 19"/>
            <p:cNvSpPr txBox="1">
              <a:spLocks noChangeArrowheads="1"/>
            </p:cNvSpPr>
            <p:nvPr/>
          </p:nvSpPr>
          <p:spPr bwMode="auto">
            <a:xfrm>
              <a:off x="1174346" y="5647089"/>
              <a:ext cx="2876699" cy="457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双活塞杆式液压缸</a:t>
              </a:r>
            </a:p>
          </p:txBody>
        </p:sp>
        <p:sp>
          <p:nvSpPr>
            <p:cNvPr id="32781" name="AutoShape 20"/>
            <p:cNvSpPr>
              <a:spLocks noChangeArrowheads="1"/>
            </p:cNvSpPr>
            <p:nvPr/>
          </p:nvSpPr>
          <p:spPr bwMode="auto">
            <a:xfrm>
              <a:off x="3287208" y="5251295"/>
              <a:ext cx="267028" cy="409933"/>
            </a:xfrm>
            <a:prstGeom prst="upArrow">
              <a:avLst>
                <a:gd name="adj1" fmla="val 50000"/>
                <a:gd name="adj2" fmla="val 36247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2782" name="Group 21"/>
            <p:cNvGrpSpPr>
              <a:grpSpLocks/>
            </p:cNvGrpSpPr>
            <p:nvPr/>
          </p:nvGrpSpPr>
          <p:grpSpPr bwMode="auto">
            <a:xfrm>
              <a:off x="1236096" y="4092176"/>
              <a:ext cx="2942318" cy="1088441"/>
              <a:chOff x="659" y="2624"/>
              <a:chExt cx="1763" cy="616"/>
            </a:xfrm>
          </p:grpSpPr>
          <p:sp>
            <p:nvSpPr>
              <p:cNvPr id="32795" name="Rectangle 22" descr="宽下对角线"/>
              <p:cNvSpPr>
                <a:spLocks noChangeArrowheads="1"/>
              </p:cNvSpPr>
              <p:nvPr/>
            </p:nvSpPr>
            <p:spPr bwMode="auto">
              <a:xfrm>
                <a:off x="899" y="2624"/>
                <a:ext cx="1258" cy="49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96" name="Rectangle 23" descr="大纸屑"/>
              <p:cNvSpPr>
                <a:spLocks noChangeArrowheads="1"/>
              </p:cNvSpPr>
              <p:nvPr/>
            </p:nvSpPr>
            <p:spPr bwMode="auto">
              <a:xfrm>
                <a:off x="1547" y="2682"/>
                <a:ext cx="523" cy="37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97" name="Rectangle 24"/>
              <p:cNvSpPr>
                <a:spLocks noChangeArrowheads="1"/>
              </p:cNvSpPr>
              <p:nvPr/>
            </p:nvSpPr>
            <p:spPr bwMode="auto">
              <a:xfrm>
                <a:off x="957" y="2682"/>
                <a:ext cx="585" cy="379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9" name="Rectangle 25"/>
              <p:cNvSpPr>
                <a:spLocks noChangeArrowheads="1"/>
              </p:cNvSpPr>
              <p:nvPr/>
            </p:nvSpPr>
            <p:spPr bwMode="auto">
              <a:xfrm>
                <a:off x="659" y="2809"/>
                <a:ext cx="1763" cy="120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2799" name="Line 26"/>
              <p:cNvSpPr>
                <a:spLocks noChangeShapeType="1"/>
              </p:cNvSpPr>
              <p:nvPr/>
            </p:nvSpPr>
            <p:spPr bwMode="auto">
              <a:xfrm>
                <a:off x="1968" y="3088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Rectangle 27"/>
              <p:cNvSpPr>
                <a:spLocks noChangeArrowheads="1"/>
              </p:cNvSpPr>
              <p:nvPr/>
            </p:nvSpPr>
            <p:spPr bwMode="auto">
              <a:xfrm>
                <a:off x="1542" y="2687"/>
                <a:ext cx="221" cy="376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sp>
          <p:nvSpPr>
            <p:cNvPr id="32783" name="Text Box 28"/>
            <p:cNvSpPr txBox="1">
              <a:spLocks noChangeArrowheads="1"/>
            </p:cNvSpPr>
            <p:nvPr/>
          </p:nvSpPr>
          <p:spPr bwMode="auto">
            <a:xfrm>
              <a:off x="6114901" y="5615336"/>
              <a:ext cx="2876699" cy="4572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伸缩式液压缸</a:t>
              </a:r>
            </a:p>
          </p:txBody>
        </p:sp>
        <p:sp>
          <p:nvSpPr>
            <p:cNvPr id="32784" name="AutoShape 29"/>
            <p:cNvSpPr>
              <a:spLocks noChangeArrowheads="1"/>
            </p:cNvSpPr>
            <p:nvPr/>
          </p:nvSpPr>
          <p:spPr bwMode="auto">
            <a:xfrm>
              <a:off x="7799986" y="5224401"/>
              <a:ext cx="267028" cy="409933"/>
            </a:xfrm>
            <a:prstGeom prst="upArrow">
              <a:avLst>
                <a:gd name="adj1" fmla="val 50000"/>
                <a:gd name="adj2" fmla="val 36247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2785" name="Group 30"/>
            <p:cNvGrpSpPr>
              <a:grpSpLocks/>
            </p:cNvGrpSpPr>
            <p:nvPr/>
          </p:nvGrpSpPr>
          <p:grpSpPr bwMode="auto">
            <a:xfrm>
              <a:off x="5455144" y="4065282"/>
              <a:ext cx="2793784" cy="1074306"/>
              <a:chOff x="3187" y="2600"/>
              <a:chExt cx="1674" cy="608"/>
            </a:xfrm>
          </p:grpSpPr>
          <p:sp>
            <p:nvSpPr>
              <p:cNvPr id="32786" name="Rectangle 31" descr="宽下对角线"/>
              <p:cNvSpPr>
                <a:spLocks noChangeArrowheads="1"/>
              </p:cNvSpPr>
              <p:nvPr/>
            </p:nvSpPr>
            <p:spPr bwMode="auto">
              <a:xfrm>
                <a:off x="3603" y="2600"/>
                <a:ext cx="1258" cy="49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87" name="Rectangle 32" descr="深色上对角线"/>
              <p:cNvSpPr>
                <a:spLocks noChangeArrowheads="1"/>
              </p:cNvSpPr>
              <p:nvPr/>
            </p:nvSpPr>
            <p:spPr bwMode="auto">
              <a:xfrm>
                <a:off x="3422" y="2720"/>
                <a:ext cx="921" cy="255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88" name="Rectangle 33"/>
              <p:cNvSpPr>
                <a:spLocks noChangeArrowheads="1"/>
              </p:cNvSpPr>
              <p:nvPr/>
            </p:nvSpPr>
            <p:spPr bwMode="auto">
              <a:xfrm>
                <a:off x="3669" y="2662"/>
                <a:ext cx="605" cy="47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89" name="Line 34"/>
              <p:cNvSpPr>
                <a:spLocks noChangeShapeType="1"/>
              </p:cNvSpPr>
              <p:nvPr/>
            </p:nvSpPr>
            <p:spPr bwMode="auto">
              <a:xfrm>
                <a:off x="4672" y="3056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790" name="Rectangle 35"/>
              <p:cNvSpPr>
                <a:spLocks noChangeArrowheads="1"/>
              </p:cNvSpPr>
              <p:nvPr/>
            </p:nvSpPr>
            <p:spPr bwMode="auto">
              <a:xfrm>
                <a:off x="3669" y="2982"/>
                <a:ext cx="605" cy="55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91" name="Rectangle 36" descr="深色上对角线"/>
              <p:cNvSpPr>
                <a:spLocks noChangeArrowheads="1"/>
              </p:cNvSpPr>
              <p:nvPr/>
            </p:nvSpPr>
            <p:spPr bwMode="auto">
              <a:xfrm>
                <a:off x="4250" y="2664"/>
                <a:ext cx="97" cy="383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92" name="Rectangle 37" descr="大纸屑"/>
              <p:cNvSpPr>
                <a:spLocks noChangeArrowheads="1"/>
              </p:cNvSpPr>
              <p:nvPr/>
            </p:nvSpPr>
            <p:spPr bwMode="auto">
              <a:xfrm>
                <a:off x="3499" y="2754"/>
                <a:ext cx="875" cy="183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2793" name="Rectangle 38" descr="大纸屑"/>
              <p:cNvSpPr>
                <a:spLocks noChangeArrowheads="1"/>
              </p:cNvSpPr>
              <p:nvPr/>
            </p:nvSpPr>
            <p:spPr bwMode="auto">
              <a:xfrm>
                <a:off x="4343" y="2658"/>
                <a:ext cx="431" cy="37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25" name="Rectangle 39"/>
              <p:cNvSpPr>
                <a:spLocks noChangeArrowheads="1"/>
              </p:cNvSpPr>
              <p:nvPr/>
            </p:nvSpPr>
            <p:spPr bwMode="auto">
              <a:xfrm>
                <a:off x="3187" y="2780"/>
                <a:ext cx="1025" cy="138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</p:grpSp>
      <p:sp>
        <p:nvSpPr>
          <p:cNvPr id="42" name="TextBox 41"/>
          <p:cNvSpPr txBox="1"/>
          <p:nvPr/>
        </p:nvSpPr>
        <p:spPr>
          <a:xfrm>
            <a:off x="3857624" y="1477963"/>
            <a:ext cx="1661117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 eaLnBrk="1" hangingPunct="1">
              <a:defRPr/>
            </a:pPr>
            <a:r>
              <a:rPr lang="zh-CN" altLang="en-US" dirty="0"/>
              <a:t>价格！可靠性！制造！</a:t>
            </a:r>
          </a:p>
        </p:txBody>
      </p:sp>
      <p:sp>
        <p:nvSpPr>
          <p:cNvPr id="32773" name="TextBox 9"/>
          <p:cNvSpPr txBox="1">
            <a:spLocks noChangeArrowheads="1"/>
          </p:cNvSpPr>
          <p:nvPr/>
        </p:nvSpPr>
        <p:spPr bwMode="auto">
          <a:xfrm>
            <a:off x="323528" y="739004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单作用液压缸</a:t>
            </a:r>
          </a:p>
        </p:txBody>
      </p:sp>
      <p:sp>
        <p:nvSpPr>
          <p:cNvPr id="43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液压缸类型和特点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 bwMode="auto">
          <a:xfrm>
            <a:off x="3287503" y="5836872"/>
            <a:ext cx="3374706" cy="360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图</a:t>
            </a:r>
            <a:r>
              <a:rPr lang="en-US" altLang="zh-CN" sz="1600" kern="0" dirty="0">
                <a:latin typeface="黑体" panose="02010609060101010101" pitchFamily="49" charset="-122"/>
                <a:ea typeface="黑体" panose="02010609060101010101" pitchFamily="49" charset="-122"/>
              </a:rPr>
              <a:t>3-3 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液压缸分类（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1-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单腔进油）</a:t>
            </a:r>
          </a:p>
          <a:p>
            <a:pPr marL="0" indent="0">
              <a:buNone/>
            </a:pPr>
            <a:endParaRPr lang="en-US" altLang="zh-CN" sz="16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4825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日期占位符 5"/>
          <p:cNvSpPr txBox="1">
            <a:spLocks noGrp="1"/>
          </p:cNvSpPr>
          <p:nvPr/>
        </p:nvSpPr>
        <p:spPr bwMode="auto">
          <a:xfrm>
            <a:off x="6727825" y="6029325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5" name="灯片编号占位符 7"/>
          <p:cNvSpPr txBox="1">
            <a:spLocks noGrp="1"/>
          </p:cNvSpPr>
          <p:nvPr/>
        </p:nvSpPr>
        <p:spPr bwMode="auto">
          <a:xfrm>
            <a:off x="8777288" y="6492875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313FF035-66A6-455C-BF9D-FDC23AB54400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6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6" name="Text Box 3"/>
          <p:cNvSpPr txBox="1">
            <a:spLocks noChangeArrowheads="1"/>
          </p:cNvSpPr>
          <p:nvPr/>
        </p:nvSpPr>
        <p:spPr bwMode="auto">
          <a:xfrm>
            <a:off x="5572125" y="3013075"/>
            <a:ext cx="273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单活塞杆式液压缸</a:t>
            </a:r>
          </a:p>
        </p:txBody>
      </p:sp>
      <p:sp>
        <p:nvSpPr>
          <p:cNvPr id="33797" name="AutoShape 4"/>
          <p:cNvSpPr>
            <a:spLocks noChangeArrowheads="1"/>
          </p:cNvSpPr>
          <p:nvPr/>
        </p:nvSpPr>
        <p:spPr bwMode="auto">
          <a:xfrm>
            <a:off x="7518400" y="2473325"/>
            <a:ext cx="254000" cy="368300"/>
          </a:xfrm>
          <a:prstGeom prst="upArrow">
            <a:avLst>
              <a:gd name="adj1" fmla="val 50000"/>
              <a:gd name="adj2" fmla="val 36250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798" name="Text Box 5"/>
          <p:cNvSpPr txBox="1">
            <a:spLocks noChangeArrowheads="1"/>
          </p:cNvSpPr>
          <p:nvPr/>
        </p:nvSpPr>
        <p:spPr bwMode="auto">
          <a:xfrm>
            <a:off x="1155700" y="3008313"/>
            <a:ext cx="273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双活塞杆式液压缸</a:t>
            </a:r>
          </a:p>
        </p:txBody>
      </p:sp>
      <p:sp>
        <p:nvSpPr>
          <p:cNvPr id="33799" name="AutoShape 6"/>
          <p:cNvSpPr>
            <a:spLocks noChangeArrowheads="1"/>
          </p:cNvSpPr>
          <p:nvPr/>
        </p:nvSpPr>
        <p:spPr bwMode="auto">
          <a:xfrm>
            <a:off x="3165475" y="2492375"/>
            <a:ext cx="254000" cy="368300"/>
          </a:xfrm>
          <a:prstGeom prst="upArrow">
            <a:avLst>
              <a:gd name="adj1" fmla="val 50000"/>
              <a:gd name="adj2" fmla="val 36250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0" name="Text Box 7"/>
          <p:cNvSpPr txBox="1">
            <a:spLocks noChangeArrowheads="1"/>
          </p:cNvSpPr>
          <p:nvPr/>
        </p:nvSpPr>
        <p:spPr bwMode="auto">
          <a:xfrm>
            <a:off x="3978275" y="5084763"/>
            <a:ext cx="27368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rgbClr val="000000"/>
                </a:solidFill>
                <a:miter lim="800000"/>
                <a:headEnd type="none" w="sm" len="sm"/>
                <a:tailEnd type="none" w="sm" len="sm"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Arial" panose="020B0604020202020204" pitchFamily="34" charset="0"/>
                <a:ea typeface="楷体_GB2312" pitchFamily="49" charset="-122"/>
              </a:rPr>
              <a:t>伸缩式液压缸</a:t>
            </a:r>
          </a:p>
        </p:txBody>
      </p:sp>
      <p:sp>
        <p:nvSpPr>
          <p:cNvPr id="33801" name="AutoShape 8"/>
          <p:cNvSpPr>
            <a:spLocks noChangeArrowheads="1"/>
          </p:cNvSpPr>
          <p:nvPr/>
        </p:nvSpPr>
        <p:spPr bwMode="auto">
          <a:xfrm>
            <a:off x="5599113" y="4657725"/>
            <a:ext cx="254000" cy="368300"/>
          </a:xfrm>
          <a:prstGeom prst="upArrow">
            <a:avLst>
              <a:gd name="adj1" fmla="val 50000"/>
              <a:gd name="adj2" fmla="val 36250"/>
            </a:avLst>
          </a:prstGeom>
          <a:solidFill>
            <a:srgbClr val="FF0000"/>
          </a:solidFill>
          <a:ln w="12700" cap="sq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802" name="Group 9"/>
          <p:cNvGrpSpPr>
            <a:grpSpLocks/>
          </p:cNvGrpSpPr>
          <p:nvPr/>
        </p:nvGrpSpPr>
        <p:grpSpPr bwMode="auto">
          <a:xfrm>
            <a:off x="5537200" y="1406525"/>
            <a:ext cx="2365375" cy="1028700"/>
            <a:chOff x="3675" y="1104"/>
            <a:chExt cx="1490" cy="648"/>
          </a:xfrm>
        </p:grpSpPr>
        <p:grpSp>
          <p:nvGrpSpPr>
            <p:cNvPr id="33834" name="Group 10"/>
            <p:cNvGrpSpPr>
              <a:grpSpLocks/>
            </p:cNvGrpSpPr>
            <p:nvPr/>
          </p:nvGrpSpPr>
          <p:grpSpPr bwMode="auto">
            <a:xfrm>
              <a:off x="3675" y="1104"/>
              <a:ext cx="1490" cy="616"/>
              <a:chOff x="3347" y="1384"/>
              <a:chExt cx="1490" cy="616"/>
            </a:xfrm>
          </p:grpSpPr>
          <p:sp>
            <p:nvSpPr>
              <p:cNvPr id="33836" name="Rectangle 11" descr="宽下对角线"/>
              <p:cNvSpPr>
                <a:spLocks noChangeArrowheads="1"/>
              </p:cNvSpPr>
              <p:nvPr/>
            </p:nvSpPr>
            <p:spPr bwMode="auto">
              <a:xfrm>
                <a:off x="3579" y="1384"/>
                <a:ext cx="1258" cy="49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37" name="Rectangle 12" descr="大纸屑"/>
              <p:cNvSpPr>
                <a:spLocks noChangeArrowheads="1"/>
              </p:cNvSpPr>
              <p:nvPr/>
            </p:nvSpPr>
            <p:spPr bwMode="auto">
              <a:xfrm>
                <a:off x="4227" y="1442"/>
                <a:ext cx="523" cy="37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0" name="Rectangle 13"/>
              <p:cNvSpPr>
                <a:spLocks noChangeArrowheads="1"/>
              </p:cNvSpPr>
              <p:nvPr/>
            </p:nvSpPr>
            <p:spPr bwMode="auto">
              <a:xfrm>
                <a:off x="4222" y="1448"/>
                <a:ext cx="221" cy="375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3839" name="Rectangle 14"/>
              <p:cNvSpPr>
                <a:spLocks noChangeArrowheads="1"/>
              </p:cNvSpPr>
              <p:nvPr/>
            </p:nvSpPr>
            <p:spPr bwMode="auto">
              <a:xfrm>
                <a:off x="3637" y="1442"/>
                <a:ext cx="585" cy="379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52" name="Rectangle 15"/>
              <p:cNvSpPr>
                <a:spLocks noChangeArrowheads="1"/>
              </p:cNvSpPr>
              <p:nvPr/>
            </p:nvSpPr>
            <p:spPr bwMode="auto">
              <a:xfrm>
                <a:off x="3347" y="1560"/>
                <a:ext cx="883" cy="162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3841" name="Line 16"/>
              <p:cNvSpPr>
                <a:spLocks noChangeShapeType="1"/>
              </p:cNvSpPr>
              <p:nvPr/>
            </p:nvSpPr>
            <p:spPr bwMode="auto">
              <a:xfrm>
                <a:off x="4648" y="1848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3835" name="Line 17"/>
            <p:cNvSpPr>
              <a:spLocks noChangeShapeType="1"/>
            </p:cNvSpPr>
            <p:nvPr/>
          </p:nvSpPr>
          <p:spPr bwMode="auto">
            <a:xfrm>
              <a:off x="4120" y="1560"/>
              <a:ext cx="0" cy="192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03" name="AutoShape 18"/>
          <p:cNvSpPr>
            <a:spLocks noChangeArrowheads="1"/>
          </p:cNvSpPr>
          <p:nvPr/>
        </p:nvSpPr>
        <p:spPr bwMode="auto">
          <a:xfrm>
            <a:off x="6146800" y="2473325"/>
            <a:ext cx="215900" cy="342900"/>
          </a:xfrm>
          <a:prstGeom prst="downArrow">
            <a:avLst>
              <a:gd name="adj1" fmla="val 50000"/>
              <a:gd name="adj2" fmla="val 39706"/>
            </a:avLst>
          </a:prstGeom>
          <a:solidFill>
            <a:srgbClr val="66FF33"/>
          </a:solidFill>
          <a:ln w="12700" cap="sq">
            <a:solidFill>
              <a:srgbClr val="66FF33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804" name="Group 19"/>
          <p:cNvGrpSpPr>
            <a:grpSpLocks/>
          </p:cNvGrpSpPr>
          <p:nvPr/>
        </p:nvGrpSpPr>
        <p:grpSpPr bwMode="auto">
          <a:xfrm>
            <a:off x="1201738" y="1425575"/>
            <a:ext cx="2798762" cy="1016000"/>
            <a:chOff x="635" y="1520"/>
            <a:chExt cx="1763" cy="640"/>
          </a:xfrm>
        </p:grpSpPr>
        <p:grpSp>
          <p:nvGrpSpPr>
            <p:cNvPr id="33826" name="Group 20"/>
            <p:cNvGrpSpPr>
              <a:grpSpLocks/>
            </p:cNvGrpSpPr>
            <p:nvPr/>
          </p:nvGrpSpPr>
          <p:grpSpPr bwMode="auto">
            <a:xfrm>
              <a:off x="635" y="1520"/>
              <a:ext cx="1763" cy="616"/>
              <a:chOff x="659" y="2624"/>
              <a:chExt cx="1763" cy="616"/>
            </a:xfrm>
          </p:grpSpPr>
          <p:sp>
            <p:nvSpPr>
              <p:cNvPr id="33828" name="Rectangle 21" descr="宽下对角线"/>
              <p:cNvSpPr>
                <a:spLocks noChangeArrowheads="1"/>
              </p:cNvSpPr>
              <p:nvPr/>
            </p:nvSpPr>
            <p:spPr bwMode="auto">
              <a:xfrm>
                <a:off x="899" y="2624"/>
                <a:ext cx="1258" cy="49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29" name="Rectangle 22" descr="大纸屑"/>
              <p:cNvSpPr>
                <a:spLocks noChangeArrowheads="1"/>
              </p:cNvSpPr>
              <p:nvPr/>
            </p:nvSpPr>
            <p:spPr bwMode="auto">
              <a:xfrm>
                <a:off x="1547" y="2682"/>
                <a:ext cx="523" cy="37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3830" name="Rectangle 23"/>
              <p:cNvSpPr>
                <a:spLocks noChangeArrowheads="1"/>
              </p:cNvSpPr>
              <p:nvPr/>
            </p:nvSpPr>
            <p:spPr bwMode="auto">
              <a:xfrm>
                <a:off x="957" y="2682"/>
                <a:ext cx="585" cy="379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Rectangle 24"/>
              <p:cNvSpPr>
                <a:spLocks noChangeArrowheads="1"/>
              </p:cNvSpPr>
              <p:nvPr/>
            </p:nvSpPr>
            <p:spPr bwMode="auto">
              <a:xfrm>
                <a:off x="659" y="2808"/>
                <a:ext cx="1763" cy="122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3832" name="Line 25"/>
              <p:cNvSpPr>
                <a:spLocks noChangeShapeType="1"/>
              </p:cNvSpPr>
              <p:nvPr/>
            </p:nvSpPr>
            <p:spPr bwMode="auto">
              <a:xfrm>
                <a:off x="1968" y="3088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5" name="Rectangle 26"/>
              <p:cNvSpPr>
                <a:spLocks noChangeArrowheads="1"/>
              </p:cNvSpPr>
              <p:nvPr/>
            </p:nvSpPr>
            <p:spPr bwMode="auto">
              <a:xfrm>
                <a:off x="1542" y="2688"/>
                <a:ext cx="221" cy="375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sp>
          <p:nvSpPr>
            <p:cNvPr id="33827" name="Line 27"/>
            <p:cNvSpPr>
              <a:spLocks noChangeShapeType="1"/>
            </p:cNvSpPr>
            <p:nvPr/>
          </p:nvSpPr>
          <p:spPr bwMode="auto">
            <a:xfrm>
              <a:off x="1056" y="1968"/>
              <a:ext cx="0" cy="192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05" name="AutoShape 28"/>
          <p:cNvSpPr>
            <a:spLocks noChangeArrowheads="1"/>
          </p:cNvSpPr>
          <p:nvPr/>
        </p:nvSpPr>
        <p:spPr bwMode="auto">
          <a:xfrm>
            <a:off x="1755775" y="2505075"/>
            <a:ext cx="215900" cy="342900"/>
          </a:xfrm>
          <a:prstGeom prst="downArrow">
            <a:avLst>
              <a:gd name="adj1" fmla="val 50000"/>
              <a:gd name="adj2" fmla="val 39706"/>
            </a:avLst>
          </a:prstGeom>
          <a:solidFill>
            <a:srgbClr val="66FF33"/>
          </a:solidFill>
          <a:ln w="12700" cap="sq">
            <a:solidFill>
              <a:srgbClr val="66FF33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3806" name="AutoShape 29"/>
          <p:cNvSpPr>
            <a:spLocks noChangeArrowheads="1"/>
          </p:cNvSpPr>
          <p:nvPr/>
        </p:nvSpPr>
        <p:spPr bwMode="auto">
          <a:xfrm>
            <a:off x="4176713" y="4594225"/>
            <a:ext cx="215900" cy="342900"/>
          </a:xfrm>
          <a:prstGeom prst="downArrow">
            <a:avLst>
              <a:gd name="adj1" fmla="val 50000"/>
              <a:gd name="adj2" fmla="val 39706"/>
            </a:avLst>
          </a:prstGeom>
          <a:solidFill>
            <a:srgbClr val="66FF33"/>
          </a:solidFill>
          <a:ln w="12700" cap="sq">
            <a:solidFill>
              <a:srgbClr val="66FF33"/>
            </a:solidFill>
            <a:miter lim="800000"/>
            <a:headEnd type="none" w="sm" len="sm"/>
            <a:tailEnd type="none" w="sm" len="sm"/>
          </a:ln>
        </p:spPr>
        <p:txBody>
          <a:bodyPr vert="eaVert" wrap="none" anchor="ctr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zh-CN" altLang="en-US" sz="18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3807" name="Group 30"/>
          <p:cNvGrpSpPr>
            <a:grpSpLocks/>
          </p:cNvGrpSpPr>
          <p:nvPr/>
        </p:nvGrpSpPr>
        <p:grpSpPr bwMode="auto">
          <a:xfrm>
            <a:off x="3343275" y="3616325"/>
            <a:ext cx="2657475" cy="965200"/>
            <a:chOff x="2931" y="2616"/>
            <a:chExt cx="1674" cy="608"/>
          </a:xfrm>
        </p:grpSpPr>
        <p:sp>
          <p:nvSpPr>
            <p:cNvPr id="33810" name="Rectangle 31" descr="宽下对角线"/>
            <p:cNvSpPr>
              <a:spLocks noChangeArrowheads="1"/>
            </p:cNvSpPr>
            <p:nvPr/>
          </p:nvSpPr>
          <p:spPr bwMode="auto">
            <a:xfrm>
              <a:off x="3347" y="2616"/>
              <a:ext cx="1258" cy="490"/>
            </a:xfrm>
            <a:prstGeom prst="rect">
              <a:avLst/>
            </a:prstGeom>
            <a:blipFill dpi="0" rotWithShape="0">
              <a:blip r:embed="rId2"/>
              <a:srcRect/>
              <a:tile tx="0" ty="0" sx="100000" sy="100000" flip="none" algn="tl"/>
            </a:blip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1" name="Rectangle 32" descr="深色上对角线"/>
            <p:cNvSpPr>
              <a:spLocks noChangeArrowheads="1"/>
            </p:cNvSpPr>
            <p:nvPr/>
          </p:nvSpPr>
          <p:spPr bwMode="auto">
            <a:xfrm>
              <a:off x="3166" y="2736"/>
              <a:ext cx="921" cy="255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2" name="Rectangle 33"/>
            <p:cNvSpPr>
              <a:spLocks noChangeArrowheads="1"/>
            </p:cNvSpPr>
            <p:nvPr/>
          </p:nvSpPr>
          <p:spPr bwMode="auto">
            <a:xfrm>
              <a:off x="3413" y="2678"/>
              <a:ext cx="605" cy="47"/>
            </a:xfrm>
            <a:prstGeom prst="rect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3" name="Line 34"/>
            <p:cNvSpPr>
              <a:spLocks noChangeShapeType="1"/>
            </p:cNvSpPr>
            <p:nvPr/>
          </p:nvSpPr>
          <p:spPr bwMode="auto">
            <a:xfrm>
              <a:off x="4416" y="3072"/>
              <a:ext cx="0" cy="152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4" name="Rectangle 35"/>
            <p:cNvSpPr>
              <a:spLocks noChangeArrowheads="1"/>
            </p:cNvSpPr>
            <p:nvPr/>
          </p:nvSpPr>
          <p:spPr bwMode="auto">
            <a:xfrm>
              <a:off x="3413" y="2998"/>
              <a:ext cx="605" cy="55"/>
            </a:xfrm>
            <a:prstGeom prst="rect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5" name="Rectangle 36" descr="深色上对角线"/>
            <p:cNvSpPr>
              <a:spLocks noChangeArrowheads="1"/>
            </p:cNvSpPr>
            <p:nvPr/>
          </p:nvSpPr>
          <p:spPr bwMode="auto">
            <a:xfrm>
              <a:off x="3994" y="2680"/>
              <a:ext cx="97" cy="383"/>
            </a:xfrm>
            <a:prstGeom prst="rect">
              <a:avLst/>
            </a:prstGeom>
            <a:blipFill dpi="0" rotWithShape="0">
              <a:blip r:embed="rId4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6" name="Rectangle 37" descr="大纸屑"/>
            <p:cNvSpPr>
              <a:spLocks noChangeArrowheads="1"/>
            </p:cNvSpPr>
            <p:nvPr/>
          </p:nvSpPr>
          <p:spPr bwMode="auto">
            <a:xfrm>
              <a:off x="3959" y="2770"/>
              <a:ext cx="159" cy="183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7" name="Rectangle 38" descr="大纸屑"/>
            <p:cNvSpPr>
              <a:spLocks noChangeArrowheads="1"/>
            </p:cNvSpPr>
            <p:nvPr/>
          </p:nvSpPr>
          <p:spPr bwMode="auto">
            <a:xfrm>
              <a:off x="4087" y="2674"/>
              <a:ext cx="431" cy="375"/>
            </a:xfrm>
            <a:prstGeom prst="rect">
              <a:avLst/>
            </a:prstGeom>
            <a:blipFill dpi="0" rotWithShape="0">
              <a:blip r:embed="rId3"/>
              <a:srcRect/>
              <a:tile tx="0" ty="0" sx="100000" sy="100000" flip="none" algn="tl"/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3818" name="Line 39"/>
            <p:cNvSpPr>
              <a:spLocks noChangeShapeType="1"/>
            </p:cNvSpPr>
            <p:nvPr/>
          </p:nvSpPr>
          <p:spPr bwMode="auto">
            <a:xfrm>
              <a:off x="3520" y="3072"/>
              <a:ext cx="0" cy="112"/>
            </a:xfrm>
            <a:prstGeom prst="line">
              <a:avLst/>
            </a:prstGeom>
            <a:noFill/>
            <a:ln w="762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19" name="Rectangle 40"/>
            <p:cNvSpPr>
              <a:spLocks noChangeArrowheads="1"/>
            </p:cNvSpPr>
            <p:nvPr/>
          </p:nvSpPr>
          <p:spPr bwMode="auto">
            <a:xfrm>
              <a:off x="3248" y="2772"/>
              <a:ext cx="704" cy="180"/>
            </a:xfrm>
            <a:prstGeom prst="rect">
              <a:avLst/>
            </a:prstGeom>
            <a:solidFill>
              <a:schemeClr val="tx1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2" name="Rectangle 41"/>
            <p:cNvSpPr>
              <a:spLocks noChangeArrowheads="1"/>
            </p:cNvSpPr>
            <p:nvPr/>
          </p:nvSpPr>
          <p:spPr bwMode="auto">
            <a:xfrm>
              <a:off x="2931" y="2796"/>
              <a:ext cx="1023" cy="138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" name="Rectangle 42"/>
            <p:cNvSpPr>
              <a:spLocks noChangeArrowheads="1"/>
            </p:cNvSpPr>
            <p:nvPr/>
          </p:nvSpPr>
          <p:spPr bwMode="auto">
            <a:xfrm>
              <a:off x="3868" y="2768"/>
              <a:ext cx="96" cy="188"/>
            </a:xfrm>
            <a:prstGeom prst="rect">
              <a:avLst/>
            </a:prstGeom>
            <a:gradFill rotWithShape="0">
              <a:gsLst>
                <a:gs pos="0">
                  <a:schemeClr val="accent1">
                    <a:gamma/>
                    <a:shade val="46275"/>
                    <a:invGamma/>
                  </a:schemeClr>
                </a:gs>
                <a:gs pos="50000">
                  <a:schemeClr val="accent1"/>
                </a:gs>
                <a:gs pos="100000">
                  <a:schemeClr val="accent1">
                    <a:gamma/>
                    <a:shade val="46275"/>
                    <a:invGamma/>
                  </a:schemeClr>
                </a:gs>
              </a:gsLst>
              <a:lin ang="5400000" scaled="1"/>
            </a:gradFill>
            <a:ln w="12700" cap="sq">
              <a:noFill/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eaLnBrk="1" hangingPunct="1">
                <a:defRPr/>
              </a:pPr>
              <a:endParaRPr lang="zh-CN" altLang="en-US">
                <a:latin typeface="Arial" charset="0"/>
              </a:endParaRPr>
            </a:p>
          </p:txBody>
        </p:sp>
        <p:sp>
          <p:nvSpPr>
            <p:cNvPr id="33822" name="Line 43"/>
            <p:cNvSpPr>
              <a:spLocks noChangeShapeType="1"/>
            </p:cNvSpPr>
            <p:nvPr/>
          </p:nvSpPr>
          <p:spPr bwMode="auto">
            <a:xfrm>
              <a:off x="3212" y="2972"/>
              <a:ext cx="754" cy="1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3" name="Line 44"/>
            <p:cNvSpPr>
              <a:spLocks noChangeShapeType="1"/>
            </p:cNvSpPr>
            <p:nvPr/>
          </p:nvSpPr>
          <p:spPr bwMode="auto">
            <a:xfrm flipH="1">
              <a:off x="3965" y="2980"/>
              <a:ext cx="1" cy="26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4" name="Line 45"/>
            <p:cNvSpPr>
              <a:spLocks noChangeShapeType="1"/>
            </p:cNvSpPr>
            <p:nvPr/>
          </p:nvSpPr>
          <p:spPr bwMode="auto">
            <a:xfrm flipV="1">
              <a:off x="3206" y="2944"/>
              <a:ext cx="2" cy="28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825" name="Line 46"/>
            <p:cNvSpPr>
              <a:spLocks noChangeShapeType="1"/>
            </p:cNvSpPr>
            <p:nvPr/>
          </p:nvSpPr>
          <p:spPr bwMode="auto">
            <a:xfrm>
              <a:off x="3212" y="2944"/>
              <a:ext cx="32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3808" name="TextBox 9"/>
          <p:cNvSpPr txBox="1">
            <a:spLocks noChangeArrowheads="1"/>
          </p:cNvSpPr>
          <p:nvPr/>
        </p:nvSpPr>
        <p:spPr bwMode="auto">
          <a:xfrm>
            <a:off x="3279775" y="5821603"/>
            <a:ext cx="336502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黑体" panose="02010609060101010101" pitchFamily="49" charset="-122"/>
              </a:rPr>
              <a:t>图</a:t>
            </a:r>
            <a:r>
              <a:rPr lang="en-US" altLang="zh-CN" sz="1600" dirty="0">
                <a:latin typeface="黑体" panose="02010609060101010101" pitchFamily="49" charset="-122"/>
              </a:rPr>
              <a:t>3-4  </a:t>
            </a:r>
            <a:r>
              <a:rPr lang="zh-CN" altLang="en-US" sz="1600" dirty="0">
                <a:latin typeface="黑体" panose="02010609060101010101" pitchFamily="49" charset="-122"/>
              </a:rPr>
              <a:t>液压缸分类（</a:t>
            </a:r>
            <a:r>
              <a:rPr lang="en-US" altLang="zh-CN" sz="1600" dirty="0">
                <a:latin typeface="黑体" panose="02010609060101010101" pitchFamily="49" charset="-122"/>
              </a:rPr>
              <a:t>2-</a:t>
            </a:r>
            <a:r>
              <a:rPr lang="zh-CN" altLang="en-US" sz="1600" dirty="0">
                <a:latin typeface="黑体" panose="02010609060101010101" pitchFamily="49" charset="-122"/>
              </a:rPr>
              <a:t>双腔进油）</a:t>
            </a:r>
          </a:p>
        </p:txBody>
      </p:sp>
      <p:sp>
        <p:nvSpPr>
          <p:cNvPr id="33809" name="TextBox 9"/>
          <p:cNvSpPr txBox="1">
            <a:spLocks noChangeArrowheads="1"/>
          </p:cNvSpPr>
          <p:nvPr/>
        </p:nvSpPr>
        <p:spPr bwMode="auto">
          <a:xfrm>
            <a:off x="395536" y="719138"/>
            <a:ext cx="20129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双作用液压缸</a:t>
            </a:r>
          </a:p>
        </p:txBody>
      </p:sp>
      <p:sp>
        <p:nvSpPr>
          <p:cNvPr id="51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液压缸类型和特点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1013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3028C12-9DAE-4ABC-B310-9BD5D08C97CB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7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grpSp>
        <p:nvGrpSpPr>
          <p:cNvPr id="34820" name="组合 78"/>
          <p:cNvGrpSpPr>
            <a:grpSpLocks/>
          </p:cNvGrpSpPr>
          <p:nvPr/>
        </p:nvGrpSpPr>
        <p:grpSpPr bwMode="auto">
          <a:xfrm>
            <a:off x="1347788" y="1282700"/>
            <a:ext cx="6559550" cy="4429125"/>
            <a:chOff x="1348531" y="1714500"/>
            <a:chExt cx="6558810" cy="4429144"/>
          </a:xfrm>
        </p:grpSpPr>
        <p:sp>
          <p:nvSpPr>
            <p:cNvPr id="34823" name="Text Box 3"/>
            <p:cNvSpPr txBox="1">
              <a:spLocks noChangeArrowheads="1"/>
            </p:cNvSpPr>
            <p:nvPr/>
          </p:nvSpPr>
          <p:spPr bwMode="auto">
            <a:xfrm>
              <a:off x="6335733" y="3357562"/>
              <a:ext cx="11811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增压缸</a:t>
              </a:r>
            </a:p>
          </p:txBody>
        </p:sp>
        <p:sp>
          <p:nvSpPr>
            <p:cNvPr id="34824" name="Text Box 4"/>
            <p:cNvSpPr txBox="1">
              <a:spLocks noChangeArrowheads="1"/>
            </p:cNvSpPr>
            <p:nvPr/>
          </p:nvSpPr>
          <p:spPr bwMode="auto">
            <a:xfrm>
              <a:off x="1348531" y="3400428"/>
              <a:ext cx="27368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 dirty="0">
                  <a:latin typeface="Arial" panose="020B0604020202020204" pitchFamily="34" charset="0"/>
                  <a:ea typeface="楷体_GB2312" pitchFamily="49" charset="-122"/>
                </a:rPr>
                <a:t>弹簧复位式液压缸</a:t>
              </a:r>
            </a:p>
          </p:txBody>
        </p:sp>
        <p:sp>
          <p:nvSpPr>
            <p:cNvPr id="34825" name="AutoShape 5"/>
            <p:cNvSpPr>
              <a:spLocks noChangeArrowheads="1"/>
            </p:cNvSpPr>
            <p:nvPr/>
          </p:nvSpPr>
          <p:spPr bwMode="auto">
            <a:xfrm>
              <a:off x="7488241" y="3076575"/>
              <a:ext cx="254000" cy="307975"/>
            </a:xfrm>
            <a:prstGeom prst="upArrow">
              <a:avLst>
                <a:gd name="adj1" fmla="val 50000"/>
                <a:gd name="adj2" fmla="val 30312"/>
              </a:avLst>
            </a:prstGeom>
            <a:solidFill>
              <a:srgbClr val="FF66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6" name="AutoShape 6"/>
            <p:cNvSpPr>
              <a:spLocks noChangeArrowheads="1"/>
            </p:cNvSpPr>
            <p:nvPr/>
          </p:nvSpPr>
          <p:spPr bwMode="auto">
            <a:xfrm>
              <a:off x="3512318" y="2970215"/>
              <a:ext cx="254000" cy="368300"/>
            </a:xfrm>
            <a:prstGeom prst="upArrow">
              <a:avLst>
                <a:gd name="adj1" fmla="val 50000"/>
                <a:gd name="adj2" fmla="val 36250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7" name="Text Box 7"/>
            <p:cNvSpPr txBox="1">
              <a:spLocks noChangeArrowheads="1"/>
            </p:cNvSpPr>
            <p:nvPr/>
          </p:nvSpPr>
          <p:spPr bwMode="auto">
            <a:xfrm>
              <a:off x="5780091" y="5686444"/>
              <a:ext cx="212725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串联式液压缸</a:t>
              </a:r>
            </a:p>
          </p:txBody>
        </p:sp>
        <p:sp>
          <p:nvSpPr>
            <p:cNvPr id="34828" name="AutoShape 8"/>
            <p:cNvSpPr>
              <a:spLocks noChangeArrowheads="1"/>
            </p:cNvSpPr>
            <p:nvPr/>
          </p:nvSpPr>
          <p:spPr bwMode="auto">
            <a:xfrm>
              <a:off x="7478716" y="5288712"/>
              <a:ext cx="254000" cy="357188"/>
            </a:xfrm>
            <a:prstGeom prst="upArrow">
              <a:avLst>
                <a:gd name="adj1" fmla="val 50000"/>
                <a:gd name="adj2" fmla="val 35156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29" name="Text Box 9"/>
            <p:cNvSpPr txBox="1">
              <a:spLocks noChangeArrowheads="1"/>
            </p:cNvSpPr>
            <p:nvPr/>
          </p:nvSpPr>
          <p:spPr bwMode="auto">
            <a:xfrm>
              <a:off x="1806559" y="5643578"/>
              <a:ext cx="2193937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rgbClr val="000000"/>
                  </a:solidFill>
                  <a:miter lim="800000"/>
                  <a:headEnd type="none" w="sm" len="sm"/>
                  <a:tailEnd type="none" w="sm" len="sm"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zh-CN" altLang="en-US" sz="2400" b="1">
                  <a:latin typeface="Arial" panose="020B0604020202020204" pitchFamily="34" charset="0"/>
                  <a:ea typeface="楷体_GB2312" pitchFamily="49" charset="-122"/>
                </a:rPr>
                <a:t>齿轮式液压缸</a:t>
              </a:r>
            </a:p>
          </p:txBody>
        </p:sp>
        <p:grpSp>
          <p:nvGrpSpPr>
            <p:cNvPr id="34830" name="Group 10"/>
            <p:cNvGrpSpPr>
              <a:grpSpLocks/>
            </p:cNvGrpSpPr>
            <p:nvPr/>
          </p:nvGrpSpPr>
          <p:grpSpPr bwMode="auto">
            <a:xfrm>
              <a:off x="1488256" y="1917702"/>
              <a:ext cx="2365375" cy="955675"/>
              <a:chOff x="3347" y="1384"/>
              <a:chExt cx="1490" cy="602"/>
            </a:xfrm>
          </p:grpSpPr>
          <p:sp>
            <p:nvSpPr>
              <p:cNvPr id="34882" name="Rectangle 11" descr="宽下对角线"/>
              <p:cNvSpPr>
                <a:spLocks noChangeArrowheads="1"/>
              </p:cNvSpPr>
              <p:nvPr/>
            </p:nvSpPr>
            <p:spPr bwMode="auto">
              <a:xfrm>
                <a:off x="3579" y="1384"/>
                <a:ext cx="1258" cy="49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83" name="Rectangle 12" descr="大纸屑"/>
              <p:cNvSpPr>
                <a:spLocks noChangeArrowheads="1"/>
              </p:cNvSpPr>
              <p:nvPr/>
            </p:nvSpPr>
            <p:spPr bwMode="auto">
              <a:xfrm>
                <a:off x="4227" y="1442"/>
                <a:ext cx="523" cy="37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Rectangle 13"/>
              <p:cNvSpPr>
                <a:spLocks noChangeArrowheads="1"/>
              </p:cNvSpPr>
              <p:nvPr/>
            </p:nvSpPr>
            <p:spPr bwMode="auto">
              <a:xfrm>
                <a:off x="4222" y="1448"/>
                <a:ext cx="221" cy="375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4885" name="Rectangle 14"/>
              <p:cNvSpPr>
                <a:spLocks noChangeArrowheads="1"/>
              </p:cNvSpPr>
              <p:nvPr/>
            </p:nvSpPr>
            <p:spPr bwMode="auto">
              <a:xfrm>
                <a:off x="3637" y="1442"/>
                <a:ext cx="585" cy="379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19" name="Rectangle 15"/>
              <p:cNvSpPr>
                <a:spLocks noChangeArrowheads="1"/>
              </p:cNvSpPr>
              <p:nvPr/>
            </p:nvSpPr>
            <p:spPr bwMode="auto">
              <a:xfrm>
                <a:off x="3347" y="1586"/>
                <a:ext cx="883" cy="117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4887" name="Line 16"/>
              <p:cNvSpPr>
                <a:spLocks noChangeShapeType="1"/>
              </p:cNvSpPr>
              <p:nvPr/>
            </p:nvSpPr>
            <p:spPr bwMode="auto">
              <a:xfrm>
                <a:off x="4696" y="1848"/>
                <a:ext cx="0" cy="138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8" name="Line 17"/>
              <p:cNvSpPr>
                <a:spLocks noChangeShapeType="1"/>
              </p:cNvSpPr>
              <p:nvPr/>
            </p:nvSpPr>
            <p:spPr bwMode="auto">
              <a:xfrm>
                <a:off x="3706" y="1523"/>
                <a:ext cx="83" cy="250"/>
              </a:xfrm>
              <a:prstGeom prst="line">
                <a:avLst/>
              </a:prstGeom>
              <a:noFill/>
              <a:ln w="57150" cap="sq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9" name="Line 18"/>
              <p:cNvSpPr>
                <a:spLocks noChangeShapeType="1"/>
              </p:cNvSpPr>
              <p:nvPr/>
            </p:nvSpPr>
            <p:spPr bwMode="auto">
              <a:xfrm flipV="1">
                <a:off x="3795" y="1523"/>
                <a:ext cx="51" cy="242"/>
              </a:xfrm>
              <a:prstGeom prst="line">
                <a:avLst/>
              </a:prstGeom>
              <a:noFill/>
              <a:ln w="57150" cap="sq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0" name="Line 19"/>
              <p:cNvSpPr>
                <a:spLocks noChangeShapeType="1"/>
              </p:cNvSpPr>
              <p:nvPr/>
            </p:nvSpPr>
            <p:spPr bwMode="auto">
              <a:xfrm>
                <a:off x="3849" y="1514"/>
                <a:ext cx="108" cy="255"/>
              </a:xfrm>
              <a:prstGeom prst="line">
                <a:avLst/>
              </a:prstGeom>
              <a:noFill/>
              <a:ln w="57150" cap="sq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1" name="Line 20"/>
              <p:cNvSpPr>
                <a:spLocks noChangeShapeType="1"/>
              </p:cNvSpPr>
              <p:nvPr/>
            </p:nvSpPr>
            <p:spPr bwMode="auto">
              <a:xfrm flipV="1">
                <a:off x="3962" y="1512"/>
                <a:ext cx="71" cy="256"/>
              </a:xfrm>
              <a:prstGeom prst="line">
                <a:avLst/>
              </a:prstGeom>
              <a:noFill/>
              <a:ln w="57150" cap="sq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2" name="Line 21"/>
              <p:cNvSpPr>
                <a:spLocks noChangeShapeType="1"/>
              </p:cNvSpPr>
              <p:nvPr/>
            </p:nvSpPr>
            <p:spPr bwMode="auto">
              <a:xfrm>
                <a:off x="4045" y="1524"/>
                <a:ext cx="84" cy="250"/>
              </a:xfrm>
              <a:prstGeom prst="line">
                <a:avLst/>
              </a:prstGeom>
              <a:noFill/>
              <a:ln w="57150" cap="sq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3" name="Line 22"/>
              <p:cNvSpPr>
                <a:spLocks noChangeShapeType="1"/>
              </p:cNvSpPr>
              <p:nvPr/>
            </p:nvSpPr>
            <p:spPr bwMode="auto">
              <a:xfrm flipV="1">
                <a:off x="4147" y="1510"/>
                <a:ext cx="64" cy="263"/>
              </a:xfrm>
              <a:prstGeom prst="line">
                <a:avLst/>
              </a:prstGeom>
              <a:noFill/>
              <a:ln w="57150" cap="sq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94" name="Line 23"/>
              <p:cNvSpPr>
                <a:spLocks noChangeShapeType="1"/>
              </p:cNvSpPr>
              <p:nvPr/>
            </p:nvSpPr>
            <p:spPr bwMode="auto">
              <a:xfrm flipV="1">
                <a:off x="3646" y="1517"/>
                <a:ext cx="59" cy="255"/>
              </a:xfrm>
              <a:prstGeom prst="line">
                <a:avLst/>
              </a:prstGeom>
              <a:noFill/>
              <a:ln w="57150" cap="sq">
                <a:solidFill>
                  <a:srgbClr val="808080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831" name="AutoShape 24"/>
            <p:cNvSpPr>
              <a:spLocks noChangeArrowheads="1"/>
            </p:cNvSpPr>
            <p:nvPr/>
          </p:nvSpPr>
          <p:spPr bwMode="auto">
            <a:xfrm>
              <a:off x="6564316" y="5298237"/>
              <a:ext cx="254000" cy="357188"/>
            </a:xfrm>
            <a:prstGeom prst="upArrow">
              <a:avLst>
                <a:gd name="adj1" fmla="val 50000"/>
                <a:gd name="adj2" fmla="val 35156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2" name="AutoShape 25"/>
            <p:cNvSpPr>
              <a:spLocks noChangeArrowheads="1"/>
            </p:cNvSpPr>
            <p:nvPr/>
          </p:nvSpPr>
          <p:spPr bwMode="auto">
            <a:xfrm>
              <a:off x="6807204" y="3799637"/>
              <a:ext cx="212725" cy="254000"/>
            </a:xfrm>
            <a:prstGeom prst="upArrow">
              <a:avLst>
                <a:gd name="adj1" fmla="val 50000"/>
                <a:gd name="adj2" fmla="val 29851"/>
              </a:avLst>
            </a:prstGeom>
            <a:solidFill>
              <a:srgbClr val="66FF33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3" name="AutoShape 26"/>
            <p:cNvSpPr>
              <a:spLocks noChangeArrowheads="1"/>
            </p:cNvSpPr>
            <p:nvPr/>
          </p:nvSpPr>
          <p:spPr bwMode="auto">
            <a:xfrm>
              <a:off x="5781679" y="3801225"/>
              <a:ext cx="212725" cy="254000"/>
            </a:xfrm>
            <a:prstGeom prst="upArrow">
              <a:avLst>
                <a:gd name="adj1" fmla="val 50000"/>
                <a:gd name="adj2" fmla="val 29851"/>
              </a:avLst>
            </a:prstGeom>
            <a:solidFill>
              <a:srgbClr val="66FF33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4834" name="Group 27"/>
            <p:cNvGrpSpPr>
              <a:grpSpLocks/>
            </p:cNvGrpSpPr>
            <p:nvPr/>
          </p:nvGrpSpPr>
          <p:grpSpPr bwMode="auto">
            <a:xfrm>
              <a:off x="5072066" y="4129837"/>
              <a:ext cx="2667000" cy="1095375"/>
              <a:chOff x="489" y="2755"/>
              <a:chExt cx="1680" cy="690"/>
            </a:xfrm>
          </p:grpSpPr>
          <p:sp>
            <p:nvSpPr>
              <p:cNvPr id="34870" name="Rectangle 28" descr="宽下对角线"/>
              <p:cNvSpPr>
                <a:spLocks noChangeArrowheads="1"/>
              </p:cNvSpPr>
              <p:nvPr/>
            </p:nvSpPr>
            <p:spPr bwMode="auto">
              <a:xfrm>
                <a:off x="911" y="2829"/>
                <a:ext cx="1258" cy="49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71" name="Rectangle 29" descr="大纸屑"/>
              <p:cNvSpPr>
                <a:spLocks noChangeArrowheads="1"/>
              </p:cNvSpPr>
              <p:nvPr/>
            </p:nvSpPr>
            <p:spPr bwMode="auto">
              <a:xfrm>
                <a:off x="1884" y="2887"/>
                <a:ext cx="222" cy="385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72" name="Rectangle 30"/>
              <p:cNvSpPr>
                <a:spLocks noChangeArrowheads="1"/>
              </p:cNvSpPr>
              <p:nvPr/>
            </p:nvSpPr>
            <p:spPr bwMode="auto">
              <a:xfrm>
                <a:off x="969" y="2893"/>
                <a:ext cx="349" cy="378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73" name="Line 31"/>
              <p:cNvSpPr>
                <a:spLocks noChangeShapeType="1"/>
              </p:cNvSpPr>
              <p:nvPr/>
            </p:nvSpPr>
            <p:spPr bwMode="auto">
              <a:xfrm>
                <a:off x="2076" y="3293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4" name="Rectangle 32"/>
              <p:cNvSpPr>
                <a:spLocks noChangeArrowheads="1"/>
              </p:cNvSpPr>
              <p:nvPr/>
            </p:nvSpPr>
            <p:spPr bwMode="auto">
              <a:xfrm>
                <a:off x="1628" y="2892"/>
                <a:ext cx="165" cy="385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75" name="Rectangle 33" descr="大纸屑"/>
              <p:cNvSpPr>
                <a:spLocks noChangeArrowheads="1"/>
              </p:cNvSpPr>
              <p:nvPr/>
            </p:nvSpPr>
            <p:spPr bwMode="auto">
              <a:xfrm>
                <a:off x="1296" y="2893"/>
                <a:ext cx="229" cy="37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109" name="Rectangle 34"/>
              <p:cNvSpPr>
                <a:spLocks noChangeArrowheads="1"/>
              </p:cNvSpPr>
              <p:nvPr/>
            </p:nvSpPr>
            <p:spPr bwMode="auto">
              <a:xfrm>
                <a:off x="489" y="3020"/>
                <a:ext cx="1385" cy="115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110" name="Rectangle 35"/>
              <p:cNvSpPr>
                <a:spLocks noChangeArrowheads="1"/>
              </p:cNvSpPr>
              <p:nvPr/>
            </p:nvSpPr>
            <p:spPr bwMode="auto">
              <a:xfrm>
                <a:off x="1178" y="2894"/>
                <a:ext cx="132" cy="381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4878" name="Line 36"/>
              <p:cNvSpPr>
                <a:spLocks noChangeShapeType="1"/>
              </p:cNvSpPr>
              <p:nvPr/>
            </p:nvSpPr>
            <p:spPr bwMode="auto">
              <a:xfrm>
                <a:off x="1501" y="3287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79" name="Line 37"/>
              <p:cNvSpPr>
                <a:spLocks noChangeShapeType="1"/>
              </p:cNvSpPr>
              <p:nvPr/>
            </p:nvSpPr>
            <p:spPr bwMode="auto">
              <a:xfrm>
                <a:off x="1649" y="2757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80" name="Line 38"/>
              <p:cNvSpPr>
                <a:spLocks noChangeShapeType="1"/>
              </p:cNvSpPr>
              <p:nvPr/>
            </p:nvSpPr>
            <p:spPr bwMode="auto">
              <a:xfrm>
                <a:off x="996" y="2755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14" name="Rectangle 39"/>
              <p:cNvSpPr>
                <a:spLocks noChangeArrowheads="1"/>
              </p:cNvSpPr>
              <p:nvPr/>
            </p:nvSpPr>
            <p:spPr bwMode="auto">
              <a:xfrm>
                <a:off x="1792" y="2887"/>
                <a:ext cx="126" cy="387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</p:grpSp>
        <p:grpSp>
          <p:nvGrpSpPr>
            <p:cNvPr id="34835" name="Group 40"/>
            <p:cNvGrpSpPr>
              <a:grpSpLocks/>
            </p:cNvGrpSpPr>
            <p:nvPr/>
          </p:nvGrpSpPr>
          <p:grpSpPr bwMode="auto">
            <a:xfrm>
              <a:off x="5556254" y="1714500"/>
              <a:ext cx="2190750" cy="1287463"/>
              <a:chOff x="1006" y="1250"/>
              <a:chExt cx="1380" cy="811"/>
            </a:xfrm>
          </p:grpSpPr>
          <p:sp>
            <p:nvSpPr>
              <p:cNvPr id="34857" name="Rectangle 41" descr="宽下对角线"/>
              <p:cNvSpPr>
                <a:spLocks noChangeArrowheads="1"/>
              </p:cNvSpPr>
              <p:nvPr/>
            </p:nvSpPr>
            <p:spPr bwMode="auto">
              <a:xfrm>
                <a:off x="1697" y="1250"/>
                <a:ext cx="689" cy="727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58" name="Rectangle 42" descr="大纸屑"/>
              <p:cNvSpPr>
                <a:spLocks noChangeArrowheads="1"/>
              </p:cNvSpPr>
              <p:nvPr/>
            </p:nvSpPr>
            <p:spPr bwMode="auto">
              <a:xfrm>
                <a:off x="2094" y="1314"/>
                <a:ext cx="237" cy="60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59" name="Line 43"/>
              <p:cNvSpPr>
                <a:spLocks noChangeShapeType="1"/>
              </p:cNvSpPr>
              <p:nvPr/>
            </p:nvSpPr>
            <p:spPr bwMode="auto">
              <a:xfrm>
                <a:off x="2299" y="1947"/>
                <a:ext cx="0" cy="114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60" name="Rectangle 44"/>
              <p:cNvSpPr>
                <a:spLocks noChangeArrowheads="1"/>
              </p:cNvSpPr>
              <p:nvPr/>
            </p:nvSpPr>
            <p:spPr bwMode="auto">
              <a:xfrm>
                <a:off x="1772" y="1319"/>
                <a:ext cx="186" cy="603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61" name="Rectangle 45" descr="宽下对角线"/>
              <p:cNvSpPr>
                <a:spLocks noChangeArrowheads="1"/>
              </p:cNvSpPr>
              <p:nvPr/>
            </p:nvSpPr>
            <p:spPr bwMode="auto">
              <a:xfrm>
                <a:off x="1006" y="1404"/>
                <a:ext cx="689" cy="419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62" name="Rectangle 46" descr="60%"/>
              <p:cNvSpPr>
                <a:spLocks noChangeArrowheads="1"/>
              </p:cNvSpPr>
              <p:nvPr/>
            </p:nvSpPr>
            <p:spPr bwMode="auto">
              <a:xfrm>
                <a:off x="1063" y="1452"/>
                <a:ext cx="237" cy="322"/>
              </a:xfrm>
              <a:prstGeom prst="rect">
                <a:avLst/>
              </a:prstGeom>
              <a:blipFill dpi="0" rotWithShape="0">
                <a:blip r:embed="rId4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63" name="Rectangle 47" descr="大纸屑"/>
              <p:cNvSpPr>
                <a:spLocks noChangeArrowheads="1"/>
              </p:cNvSpPr>
              <p:nvPr/>
            </p:nvSpPr>
            <p:spPr bwMode="auto">
              <a:xfrm>
                <a:off x="1382" y="1460"/>
                <a:ext cx="307" cy="307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97" name="Rectangle 48"/>
              <p:cNvSpPr>
                <a:spLocks noChangeArrowheads="1"/>
              </p:cNvSpPr>
              <p:nvPr/>
            </p:nvSpPr>
            <p:spPr bwMode="auto">
              <a:xfrm>
                <a:off x="1376" y="1533"/>
                <a:ext cx="601" cy="142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98" name="Rectangle 49"/>
              <p:cNvSpPr>
                <a:spLocks noChangeArrowheads="1"/>
              </p:cNvSpPr>
              <p:nvPr/>
            </p:nvSpPr>
            <p:spPr bwMode="auto">
              <a:xfrm>
                <a:off x="1287" y="1454"/>
                <a:ext cx="113" cy="324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99" name="Rectangle 50"/>
              <p:cNvSpPr>
                <a:spLocks noChangeArrowheads="1"/>
              </p:cNvSpPr>
              <p:nvPr/>
            </p:nvSpPr>
            <p:spPr bwMode="auto">
              <a:xfrm>
                <a:off x="1967" y="1313"/>
                <a:ext cx="164" cy="612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4867" name="Line 51"/>
              <p:cNvSpPr>
                <a:spLocks noChangeShapeType="1"/>
              </p:cNvSpPr>
              <p:nvPr/>
            </p:nvSpPr>
            <p:spPr bwMode="auto">
              <a:xfrm>
                <a:off x="1793" y="1922"/>
                <a:ext cx="0" cy="114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68" name="Line 52"/>
              <p:cNvSpPr>
                <a:spLocks noChangeShapeType="1"/>
              </p:cNvSpPr>
              <p:nvPr/>
            </p:nvSpPr>
            <p:spPr bwMode="auto">
              <a:xfrm>
                <a:off x="1628" y="1781"/>
                <a:ext cx="0" cy="114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69" name="Line 53"/>
              <p:cNvSpPr>
                <a:spLocks noChangeShapeType="1"/>
              </p:cNvSpPr>
              <p:nvPr/>
            </p:nvSpPr>
            <p:spPr bwMode="auto">
              <a:xfrm>
                <a:off x="1095" y="1787"/>
                <a:ext cx="0" cy="114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sp>
          <p:nvSpPr>
            <p:cNvPr id="34836" name="AutoShape 54"/>
            <p:cNvSpPr>
              <a:spLocks noChangeArrowheads="1"/>
            </p:cNvSpPr>
            <p:nvPr/>
          </p:nvSpPr>
          <p:spPr bwMode="auto">
            <a:xfrm flipV="1">
              <a:off x="6702429" y="3044825"/>
              <a:ext cx="212725" cy="254000"/>
            </a:xfrm>
            <a:prstGeom prst="upArrow">
              <a:avLst>
                <a:gd name="adj1" fmla="val 50000"/>
                <a:gd name="adj2" fmla="val 29851"/>
              </a:avLst>
            </a:prstGeom>
            <a:solidFill>
              <a:srgbClr val="66FF33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7" name="AutoShape 55"/>
            <p:cNvSpPr>
              <a:spLocks noChangeArrowheads="1"/>
            </p:cNvSpPr>
            <p:nvPr/>
          </p:nvSpPr>
          <p:spPr bwMode="auto">
            <a:xfrm>
              <a:off x="6421441" y="2832100"/>
              <a:ext cx="254000" cy="298450"/>
            </a:xfrm>
            <a:prstGeom prst="upArrow">
              <a:avLst>
                <a:gd name="adj1" fmla="val 50000"/>
                <a:gd name="adj2" fmla="val 29375"/>
              </a:avLst>
            </a:prstGeom>
            <a:solidFill>
              <a:srgbClr val="FF66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38" name="AutoShape 56"/>
            <p:cNvSpPr>
              <a:spLocks noChangeArrowheads="1"/>
            </p:cNvSpPr>
            <p:nvPr/>
          </p:nvSpPr>
          <p:spPr bwMode="auto">
            <a:xfrm flipV="1">
              <a:off x="5576891" y="2843213"/>
              <a:ext cx="254000" cy="287338"/>
            </a:xfrm>
            <a:prstGeom prst="upArrow">
              <a:avLst>
                <a:gd name="adj1" fmla="val 50000"/>
                <a:gd name="adj2" fmla="val 28281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grpSp>
          <p:nvGrpSpPr>
            <p:cNvPr id="34839" name="Group 57"/>
            <p:cNvGrpSpPr>
              <a:grpSpLocks/>
            </p:cNvGrpSpPr>
            <p:nvPr/>
          </p:nvGrpSpPr>
          <p:grpSpPr bwMode="auto">
            <a:xfrm>
              <a:off x="1878013" y="4229100"/>
              <a:ext cx="1997075" cy="977900"/>
              <a:chOff x="1149" y="2739"/>
              <a:chExt cx="1258" cy="616"/>
            </a:xfrm>
          </p:grpSpPr>
          <p:sp>
            <p:nvSpPr>
              <p:cNvPr id="34844" name="Rectangle 58" descr="宽下对角线"/>
              <p:cNvSpPr>
                <a:spLocks noChangeArrowheads="1"/>
              </p:cNvSpPr>
              <p:nvPr/>
            </p:nvSpPr>
            <p:spPr bwMode="auto">
              <a:xfrm>
                <a:off x="1568" y="3213"/>
                <a:ext cx="378" cy="141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5" name="Rectangle 59" descr="宽下对角线"/>
              <p:cNvSpPr>
                <a:spLocks noChangeArrowheads="1"/>
              </p:cNvSpPr>
              <p:nvPr/>
            </p:nvSpPr>
            <p:spPr bwMode="auto">
              <a:xfrm>
                <a:off x="1149" y="2739"/>
                <a:ext cx="1258" cy="490"/>
              </a:xfrm>
              <a:prstGeom prst="rect">
                <a:avLst/>
              </a:prstGeom>
              <a:blipFill dpi="0" rotWithShape="0">
                <a:blip r:embed="rId2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6" name="Rectangle 60" descr="大纸屑"/>
              <p:cNvSpPr>
                <a:spLocks noChangeArrowheads="1"/>
              </p:cNvSpPr>
              <p:nvPr/>
            </p:nvSpPr>
            <p:spPr bwMode="auto">
              <a:xfrm>
                <a:off x="2064" y="2797"/>
                <a:ext cx="280" cy="379"/>
              </a:xfrm>
              <a:prstGeom prst="rect">
                <a:avLst/>
              </a:prstGeom>
              <a:blipFill dpi="0" rotWithShape="0">
                <a:blip r:embed="rId3"/>
                <a:srcRect/>
                <a:tile tx="0" ty="0" sx="100000" sy="100000" flip="none" algn="tl"/>
              </a:blip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7" name="Line 61"/>
              <p:cNvSpPr>
                <a:spLocks noChangeShapeType="1"/>
              </p:cNvSpPr>
              <p:nvPr/>
            </p:nvSpPr>
            <p:spPr bwMode="auto">
              <a:xfrm>
                <a:off x="2314" y="3203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48" name="Rectangle 62"/>
              <p:cNvSpPr>
                <a:spLocks noChangeArrowheads="1"/>
              </p:cNvSpPr>
              <p:nvPr/>
            </p:nvSpPr>
            <p:spPr bwMode="auto">
              <a:xfrm>
                <a:off x="1418" y="2802"/>
                <a:ext cx="715" cy="372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49" name="Rectangle 63"/>
              <p:cNvSpPr>
                <a:spLocks noChangeArrowheads="1"/>
              </p:cNvSpPr>
              <p:nvPr/>
            </p:nvSpPr>
            <p:spPr bwMode="auto">
              <a:xfrm>
                <a:off x="1195" y="2803"/>
                <a:ext cx="127" cy="379"/>
              </a:xfrm>
              <a:prstGeom prst="rect">
                <a:avLst/>
              </a:prstGeom>
              <a:solidFill>
                <a:schemeClr val="tx1"/>
              </a:solidFill>
              <a:ln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50" name="Rectangle 64" descr="编织物"/>
              <p:cNvSpPr>
                <a:spLocks noChangeArrowheads="1"/>
              </p:cNvSpPr>
              <p:nvPr/>
            </p:nvSpPr>
            <p:spPr bwMode="auto">
              <a:xfrm>
                <a:off x="1354" y="3039"/>
                <a:ext cx="758" cy="31"/>
              </a:xfrm>
              <a:prstGeom prst="rect">
                <a:avLst/>
              </a:prstGeom>
              <a:blipFill dpi="0" rotWithShape="0">
                <a:blip r:embed="rId5"/>
                <a:srcRect/>
                <a:tile tx="0" ty="0" sx="100000" sy="100000" flip="none" algn="tl"/>
              </a:blip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51" name="Line 65"/>
              <p:cNvSpPr>
                <a:spLocks noChangeShapeType="1"/>
              </p:cNvSpPr>
              <p:nvPr/>
            </p:nvSpPr>
            <p:spPr bwMode="auto">
              <a:xfrm>
                <a:off x="1223" y="3197"/>
                <a:ext cx="0" cy="152"/>
              </a:xfrm>
              <a:prstGeom prst="line">
                <a:avLst/>
              </a:prstGeom>
              <a:noFill/>
              <a:ln w="762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4852" name="Oval 66"/>
              <p:cNvSpPr>
                <a:spLocks noChangeArrowheads="1"/>
              </p:cNvSpPr>
              <p:nvPr/>
            </p:nvSpPr>
            <p:spPr bwMode="auto">
              <a:xfrm>
                <a:off x="1635" y="3048"/>
                <a:ext cx="243" cy="269"/>
              </a:xfrm>
              <a:prstGeom prst="ellipse">
                <a:avLst/>
              </a:prstGeom>
              <a:solidFill>
                <a:schemeClr val="accent1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34853" name="Rectangle 67"/>
              <p:cNvSpPr>
                <a:spLocks noChangeArrowheads="1"/>
              </p:cNvSpPr>
              <p:nvPr/>
            </p:nvSpPr>
            <p:spPr bwMode="auto">
              <a:xfrm>
                <a:off x="1446" y="2950"/>
                <a:ext cx="634" cy="90"/>
              </a:xfrm>
              <a:prstGeom prst="rect">
                <a:avLst/>
              </a:prstGeom>
              <a:solidFill>
                <a:srgbClr val="0066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 cap="sq">
                    <a:solidFill>
                      <a:srgbClr val="000000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</a:extLst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sp>
            <p:nvSpPr>
              <p:cNvPr id="87" name="Rectangle 68"/>
              <p:cNvSpPr>
                <a:spLocks noChangeArrowheads="1"/>
              </p:cNvSpPr>
              <p:nvPr/>
            </p:nvSpPr>
            <p:spPr bwMode="auto">
              <a:xfrm>
                <a:off x="2060" y="2797"/>
                <a:ext cx="126" cy="387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88" name="Rectangle 69"/>
              <p:cNvSpPr>
                <a:spLocks noChangeArrowheads="1"/>
              </p:cNvSpPr>
              <p:nvPr/>
            </p:nvSpPr>
            <p:spPr bwMode="auto">
              <a:xfrm>
                <a:off x="1320" y="2804"/>
                <a:ext cx="132" cy="381"/>
              </a:xfrm>
              <a:prstGeom prst="rect">
                <a:avLst/>
              </a:prstGeom>
              <a:gradFill rotWithShape="0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50000">
                    <a:schemeClr val="accent1"/>
                  </a:gs>
                  <a:gs pos="100000">
                    <a:schemeClr val="accent1">
                      <a:gamma/>
                      <a:shade val="46275"/>
                      <a:invGamma/>
                    </a:schemeClr>
                  </a:gs>
                </a:gsLst>
                <a:lin ang="5400000" scaled="1"/>
              </a:gradFill>
              <a:ln w="12700" cap="sq">
                <a:noFill/>
                <a:miter lim="800000"/>
                <a:headEnd type="none" w="sm" len="sm"/>
                <a:tailEnd type="none" w="sm" len="sm"/>
              </a:ln>
              <a:effectLst/>
            </p:spPr>
            <p:txBody>
              <a:bodyPr wrap="none" anchor="ctr"/>
              <a:lstStyle/>
              <a:p>
                <a:pPr eaLnBrk="1" hangingPunct="1">
                  <a:defRPr/>
                </a:pPr>
                <a:endParaRPr lang="zh-CN" altLang="en-US">
                  <a:latin typeface="Arial" charset="0"/>
                </a:endParaRPr>
              </a:p>
            </p:txBody>
          </p:sp>
          <p:sp>
            <p:nvSpPr>
              <p:cNvPr id="34856" name="Oval 70"/>
              <p:cNvSpPr>
                <a:spLocks noChangeArrowheads="1"/>
              </p:cNvSpPr>
              <p:nvPr/>
            </p:nvSpPr>
            <p:spPr bwMode="auto">
              <a:xfrm>
                <a:off x="1728" y="3155"/>
                <a:ext cx="56" cy="56"/>
              </a:xfrm>
              <a:prstGeom prst="ellipse">
                <a:avLst/>
              </a:prstGeom>
              <a:solidFill>
                <a:srgbClr val="006699"/>
              </a:solidFill>
              <a:ln w="12700" cap="sq">
                <a:solidFill>
                  <a:schemeClr val="tx1"/>
                </a:solidFill>
                <a:round/>
                <a:headEnd type="none" w="sm" len="sm"/>
                <a:tailEnd type="none" w="sm" len="sm"/>
              </a:ln>
            </p:spPr>
            <p:txBody>
              <a:bodyPr wrap="none" anchor="ctr"/>
              <a:lstStyle>
                <a:lvl1pPr>
                  <a:spcBef>
                    <a:spcPts val="400"/>
                  </a:spcBef>
                  <a:buClr>
                    <a:schemeClr val="accent1"/>
                  </a:buClr>
                  <a:buSzPct val="68000"/>
                  <a:buFont typeface="Wingdings 3" panose="05040102010807070707" pitchFamily="18" charset="2"/>
                  <a:buChar char=""/>
                  <a:defRPr sz="27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1pPr>
                <a:lvl2pPr marL="742950" indent="-285750">
                  <a:spcBef>
                    <a:spcPts val="325"/>
                  </a:spcBef>
                  <a:buClr>
                    <a:schemeClr val="accent1"/>
                  </a:buClr>
                  <a:buFont typeface="Verdana" panose="020B0604030504040204" pitchFamily="34" charset="0"/>
                  <a:buChar char="◦"/>
                  <a:defRPr sz="23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2pPr>
                <a:lvl3pPr marL="1143000" indent="-228600">
                  <a:spcBef>
                    <a:spcPts val="350"/>
                  </a:spcBef>
                  <a:buClr>
                    <a:schemeClr val="accent2"/>
                  </a:buClr>
                  <a:buSzPct val="100000"/>
                  <a:buFont typeface="Wingdings 2" panose="05020102010507070707" pitchFamily="18" charset="2"/>
                  <a:buChar char=""/>
                  <a:defRPr sz="21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3pPr>
                <a:lvl4pPr marL="16002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19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4pPr>
                <a:lvl5pPr marL="2057400" indent="-228600">
                  <a:spcBef>
                    <a:spcPts val="350"/>
                  </a:spcBef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ts val="35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 2" panose="05020102010507070707" pitchFamily="18" charset="2"/>
                  <a:buChar char=""/>
                  <a:defRPr sz="2000">
                    <a:solidFill>
                      <a:schemeClr val="tx1"/>
                    </a:solidFill>
                    <a:latin typeface="Lucida Sans Unicode" panose="020B0602030504020204" pitchFamily="34" charset="0"/>
                    <a:ea typeface="黑体" panose="02010609060101010101" pitchFamily="49" charset="-122"/>
                  </a:defRPr>
                </a:lvl9pPr>
              </a:lstStyle>
              <a:p>
                <a:pPr eaLnBrk="1" hangingPunct="1">
                  <a:spcBef>
                    <a:spcPct val="0"/>
                  </a:spcBef>
                  <a:buClrTx/>
                  <a:buSzTx/>
                  <a:buFontTx/>
                  <a:buNone/>
                </a:pPr>
                <a:endParaRPr lang="zh-CN" altLang="en-US" sz="180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34840" name="AutoShape 71"/>
            <p:cNvSpPr>
              <a:spLocks noChangeArrowheads="1"/>
            </p:cNvSpPr>
            <p:nvPr/>
          </p:nvSpPr>
          <p:spPr bwMode="auto">
            <a:xfrm flipV="1">
              <a:off x="1893888" y="5278438"/>
              <a:ext cx="212725" cy="254000"/>
            </a:xfrm>
            <a:prstGeom prst="upArrow">
              <a:avLst>
                <a:gd name="adj1" fmla="val 50000"/>
                <a:gd name="adj2" fmla="val 29851"/>
              </a:avLst>
            </a:prstGeom>
            <a:solidFill>
              <a:srgbClr val="66FF33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rot="10800000"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1" name="AutoShape 72"/>
            <p:cNvSpPr>
              <a:spLocks noChangeArrowheads="1"/>
            </p:cNvSpPr>
            <p:nvPr/>
          </p:nvSpPr>
          <p:spPr bwMode="auto">
            <a:xfrm>
              <a:off x="3602038" y="5265738"/>
              <a:ext cx="254000" cy="327025"/>
            </a:xfrm>
            <a:prstGeom prst="upArrow">
              <a:avLst>
                <a:gd name="adj1" fmla="val 50000"/>
                <a:gd name="adj2" fmla="val 32188"/>
              </a:avLst>
            </a:prstGeom>
            <a:solidFill>
              <a:srgbClr val="FF0000"/>
            </a:solidFill>
            <a:ln w="12700" cap="sq">
              <a:solidFill>
                <a:schemeClr val="tx1"/>
              </a:solidFill>
              <a:miter lim="800000"/>
              <a:headEnd type="none" w="sm" len="sm"/>
              <a:tailEnd type="none" w="sm" len="sm"/>
            </a:ln>
          </p:spPr>
          <p:txBody>
            <a:bodyPr vert="eaVert" wrap="none" anchor="ctr"/>
            <a:lstStyle>
              <a:lvl1pPr>
                <a:spcBef>
                  <a:spcPts val="400"/>
                </a:spcBef>
                <a:buClr>
                  <a:schemeClr val="accent1"/>
                </a:buClr>
                <a:buSzPct val="68000"/>
                <a:buFont typeface="Wingdings 3" panose="05040102010807070707" pitchFamily="18" charset="2"/>
                <a:buChar char=""/>
                <a:defRPr sz="27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1pPr>
              <a:lvl2pPr marL="742950" indent="-285750">
                <a:spcBef>
                  <a:spcPts val="325"/>
                </a:spcBef>
                <a:buClr>
                  <a:schemeClr val="accent1"/>
                </a:buClr>
                <a:buFont typeface="Verdana" panose="020B0604030504040204" pitchFamily="34" charset="0"/>
                <a:buChar char="◦"/>
                <a:defRPr sz="23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2pPr>
              <a:lvl3pPr marL="1143000" indent="-228600">
                <a:spcBef>
                  <a:spcPts val="350"/>
                </a:spcBef>
                <a:buClr>
                  <a:schemeClr val="accent2"/>
                </a:buClr>
                <a:buSzPct val="100000"/>
                <a:buFont typeface="Wingdings 2" panose="05020102010507070707" pitchFamily="18" charset="2"/>
                <a:buChar char=""/>
                <a:defRPr sz="21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3pPr>
              <a:lvl4pPr marL="16002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19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4pPr>
              <a:lvl5pPr marL="2057400" indent="-228600">
                <a:spcBef>
                  <a:spcPts val="350"/>
                </a:spcBef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ts val="350"/>
                </a:spcBef>
                <a:spcAft>
                  <a:spcPct val="0"/>
                </a:spcAft>
                <a:buClr>
                  <a:schemeClr val="accent2"/>
                </a:buClr>
                <a:buFont typeface="Wingdings 2" panose="05020102010507070707" pitchFamily="18" charset="2"/>
                <a:buChar char=""/>
                <a:defRPr sz="2000">
                  <a:solidFill>
                    <a:schemeClr val="tx1"/>
                  </a:solidFill>
                  <a:latin typeface="Lucida Sans Unicode" panose="020B0602030504020204" pitchFamily="34" charset="0"/>
                  <a:ea typeface="黑体" panose="02010609060101010101" pitchFamily="49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zh-CN" altLang="en-US" sz="1800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34842" name="Line 73"/>
            <p:cNvSpPr>
              <a:spLocks noChangeShapeType="1"/>
            </p:cNvSpPr>
            <p:nvPr/>
          </p:nvSpPr>
          <p:spPr bwMode="auto">
            <a:xfrm flipH="1">
              <a:off x="2684463" y="4464050"/>
              <a:ext cx="374650" cy="0"/>
            </a:xfrm>
            <a:prstGeom prst="line">
              <a:avLst/>
            </a:prstGeom>
            <a:noFill/>
            <a:ln w="38100" cap="sq">
              <a:solidFill>
                <a:schemeClr val="hlink"/>
              </a:solidFill>
              <a:round/>
              <a:headEnd type="none" w="sm" len="sm"/>
              <a:tailEnd type="triangle" w="sm" len="sm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843" name="Freeform 74"/>
            <p:cNvSpPr>
              <a:spLocks/>
            </p:cNvSpPr>
            <p:nvPr/>
          </p:nvSpPr>
          <p:spPr bwMode="auto">
            <a:xfrm rot="-664190">
              <a:off x="2735263" y="4960938"/>
              <a:ext cx="233363" cy="122238"/>
            </a:xfrm>
            <a:custGeom>
              <a:avLst/>
              <a:gdLst>
                <a:gd name="T0" fmla="*/ 0 w 188"/>
                <a:gd name="T1" fmla="*/ 0 h 51"/>
                <a:gd name="T2" fmla="*/ 2147483646 w 188"/>
                <a:gd name="T3" fmla="*/ 2147483646 h 51"/>
                <a:gd name="T4" fmla="*/ 2147483646 w 188"/>
                <a:gd name="T5" fmla="*/ 2147483646 h 51"/>
                <a:gd name="T6" fmla="*/ 2147483646 w 188"/>
                <a:gd name="T7" fmla="*/ 2147483646 h 51"/>
                <a:gd name="T8" fmla="*/ 2147483646 w 188"/>
                <a:gd name="T9" fmla="*/ 2147483646 h 51"/>
                <a:gd name="T10" fmla="*/ 2147483646 w 188"/>
                <a:gd name="T11" fmla="*/ 2147483646 h 51"/>
                <a:gd name="T12" fmla="*/ 2147483646 w 188"/>
                <a:gd name="T13" fmla="*/ 2147483646 h 51"/>
                <a:gd name="T14" fmla="*/ 2147483646 w 188"/>
                <a:gd name="T15" fmla="*/ 2147483646 h 51"/>
                <a:gd name="T16" fmla="*/ 2147483646 w 188"/>
                <a:gd name="T17" fmla="*/ 2147483646 h 51"/>
                <a:gd name="T18" fmla="*/ 2147483646 w 188"/>
                <a:gd name="T19" fmla="*/ 2147483646 h 5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88"/>
                <a:gd name="T31" fmla="*/ 0 h 51"/>
                <a:gd name="T32" fmla="*/ 188 w 188"/>
                <a:gd name="T33" fmla="*/ 51 h 5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88" h="51">
                  <a:moveTo>
                    <a:pt x="0" y="0"/>
                  </a:moveTo>
                  <a:cubicBezTo>
                    <a:pt x="6" y="9"/>
                    <a:pt x="13" y="18"/>
                    <a:pt x="20" y="24"/>
                  </a:cubicBezTo>
                  <a:cubicBezTo>
                    <a:pt x="27" y="30"/>
                    <a:pt x="35" y="33"/>
                    <a:pt x="41" y="36"/>
                  </a:cubicBezTo>
                  <a:cubicBezTo>
                    <a:pt x="47" y="39"/>
                    <a:pt x="49" y="43"/>
                    <a:pt x="56" y="45"/>
                  </a:cubicBezTo>
                  <a:cubicBezTo>
                    <a:pt x="63" y="47"/>
                    <a:pt x="74" y="47"/>
                    <a:pt x="82" y="48"/>
                  </a:cubicBezTo>
                  <a:cubicBezTo>
                    <a:pt x="90" y="49"/>
                    <a:pt x="96" y="51"/>
                    <a:pt x="106" y="50"/>
                  </a:cubicBezTo>
                  <a:cubicBezTo>
                    <a:pt x="116" y="49"/>
                    <a:pt x="131" y="46"/>
                    <a:pt x="140" y="43"/>
                  </a:cubicBezTo>
                  <a:cubicBezTo>
                    <a:pt x="149" y="40"/>
                    <a:pt x="153" y="38"/>
                    <a:pt x="159" y="33"/>
                  </a:cubicBezTo>
                  <a:cubicBezTo>
                    <a:pt x="165" y="28"/>
                    <a:pt x="173" y="21"/>
                    <a:pt x="178" y="16"/>
                  </a:cubicBezTo>
                  <a:cubicBezTo>
                    <a:pt x="183" y="11"/>
                    <a:pt x="186" y="6"/>
                    <a:pt x="188" y="4"/>
                  </a:cubicBezTo>
                </a:path>
              </a:pathLst>
            </a:custGeom>
            <a:noFill/>
            <a:ln w="38100" cap="sq">
              <a:solidFill>
                <a:schemeClr val="hlink"/>
              </a:solidFill>
              <a:round/>
              <a:headEnd type="none" w="sm" len="sm"/>
              <a:tailEnd type="stealth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821" name="TextBox 9"/>
          <p:cNvSpPr txBox="1">
            <a:spLocks noChangeArrowheads="1"/>
          </p:cNvSpPr>
          <p:nvPr/>
        </p:nvSpPr>
        <p:spPr bwMode="auto">
          <a:xfrm>
            <a:off x="3723576" y="5890351"/>
            <a:ext cx="1826141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buClrTx/>
              <a:buSzTx/>
              <a:buFontTx/>
              <a:buNone/>
              <a:defRPr sz="1600"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r>
              <a:rPr lang="zh-CN" altLang="en-US" dirty="0"/>
              <a:t>图</a:t>
            </a:r>
            <a:r>
              <a:rPr lang="en-US" altLang="zh-CN" dirty="0"/>
              <a:t>3-5 </a:t>
            </a:r>
            <a:r>
              <a:rPr lang="zh-CN" altLang="en-US" dirty="0"/>
              <a:t>液压缸分类</a:t>
            </a:r>
          </a:p>
        </p:txBody>
      </p:sp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249001" y="821937"/>
            <a:ext cx="1708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>
                <a:latin typeface="华文中宋" panose="02010600040101010101" pitchFamily="2" charset="-122"/>
                <a:ea typeface="华文中宋" panose="02010600040101010101" pitchFamily="2" charset="-122"/>
              </a:rPr>
              <a:t>组合液压缸</a:t>
            </a: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液压缸类型和特点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2719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日期占位符 5"/>
          <p:cNvSpPr txBox="1">
            <a:spLocks noGrp="1"/>
          </p:cNvSpPr>
          <p:nvPr/>
        </p:nvSpPr>
        <p:spPr bwMode="auto">
          <a:xfrm>
            <a:off x="6727825" y="6408738"/>
            <a:ext cx="19192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19" name="灯片编号占位符 7"/>
          <p:cNvSpPr txBox="1">
            <a:spLocks noGrp="1"/>
          </p:cNvSpPr>
          <p:nvPr/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3028C12-9DAE-4ABC-B310-9BD5D08C97CB}" type="slidenum">
              <a:rPr lang="en-US" altLang="zh-CN" sz="1000">
                <a:latin typeface="Arial" panose="020B0604020202020204" pitchFamily="34" charset="0"/>
                <a:ea typeface="宋体" panose="02010600030101010101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8</a:t>
            </a:fld>
            <a:endParaRPr lang="en-US" altLang="zh-CN" sz="100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4822" name="TextBox 9"/>
          <p:cNvSpPr txBox="1">
            <a:spLocks noChangeArrowheads="1"/>
          </p:cNvSpPr>
          <p:nvPr/>
        </p:nvSpPr>
        <p:spPr bwMode="auto">
          <a:xfrm>
            <a:off x="323528" y="748010"/>
            <a:ext cx="797846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定义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：在缸体内作相对往复运动的组件为</a:t>
            </a:r>
            <a:r>
              <a:rPr lang="zh-CN" altLang="en-US" sz="2400" b="1" dirty="0">
                <a:solidFill>
                  <a:schemeClr val="accent6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活塞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的液压缸 。</a:t>
            </a:r>
          </a:p>
        </p:txBody>
      </p:sp>
      <p:sp>
        <p:nvSpPr>
          <p:cNvPr id="7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活塞式液压缸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0" name="TextBox 9"/>
          <p:cNvSpPr txBox="1">
            <a:spLocks noChangeArrowheads="1"/>
          </p:cNvSpPr>
          <p:nvPr/>
        </p:nvSpPr>
        <p:spPr bwMode="auto">
          <a:xfrm>
            <a:off x="289356" y="1316937"/>
            <a:ext cx="110799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400" b="1" dirty="0">
                <a:solidFill>
                  <a:srgbClr val="C000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分类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：</a:t>
            </a:r>
          </a:p>
        </p:txBody>
      </p:sp>
      <p:sp>
        <p:nvSpPr>
          <p:cNvPr id="81" name="Rectangle 3"/>
          <p:cNvSpPr txBox="1">
            <a:spLocks noChangeArrowheads="1"/>
          </p:cNvSpPr>
          <p:nvPr/>
        </p:nvSpPr>
        <p:spPr>
          <a:xfrm>
            <a:off x="1259632" y="1519771"/>
            <a:ext cx="6580312" cy="98566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None/>
            </a:pPr>
            <a:r>
              <a:rPr lang="zh-CN" altLang="en-US" sz="20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按伸出活塞杆不同  </a:t>
            </a:r>
            <a:r>
              <a:rPr lang="en-US" altLang="zh-CN" sz="20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&gt;&gt;&gt;   </a:t>
            </a:r>
            <a:r>
              <a:rPr lang="zh-CN" altLang="en-US" sz="2400" b="1" kern="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双杆、单杆、无杆</a:t>
            </a:r>
          </a:p>
          <a:p>
            <a:pPr marL="0" indent="0">
              <a:buNone/>
            </a:pPr>
            <a:r>
              <a:rPr lang="zh-CN" altLang="en-US" sz="20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按固定方式不同    </a:t>
            </a:r>
            <a:r>
              <a:rPr lang="en-US" altLang="zh-CN" sz="2000" b="1" kern="0" dirty="0">
                <a:latin typeface="黑体" panose="02010609060101010101" pitchFamily="49" charset="-122"/>
                <a:ea typeface="黑体" panose="02010609060101010101" pitchFamily="49" charset="-122"/>
              </a:rPr>
              <a:t>&gt;&gt;&gt;   </a:t>
            </a:r>
            <a:r>
              <a:rPr lang="zh-CN" altLang="en-US" sz="2400" b="1" kern="0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缸体固定、活塞杆固定 </a:t>
            </a:r>
            <a:endParaRPr lang="zh-CN" altLang="en-US" sz="2000" b="1" kern="0" dirty="0">
              <a:solidFill>
                <a:schemeClr val="accent6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2" name="图片 1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23" y="2743578"/>
            <a:ext cx="4183947" cy="2989678"/>
          </a:xfrm>
          <a:prstGeom prst="rect">
            <a:avLst/>
          </a:prstGeom>
        </p:spPr>
      </p:pic>
      <p:pic>
        <p:nvPicPr>
          <p:cNvPr id="3" name="图片 2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13783" y="2743578"/>
            <a:ext cx="4279259" cy="2989678"/>
          </a:xfrm>
          <a:prstGeom prst="rect">
            <a:avLst/>
          </a:prstGeom>
        </p:spPr>
      </p:pic>
      <p:sp>
        <p:nvSpPr>
          <p:cNvPr id="84" name="TextBox 9"/>
          <p:cNvSpPr txBox="1">
            <a:spLocks noChangeArrowheads="1"/>
          </p:cNvSpPr>
          <p:nvPr/>
        </p:nvSpPr>
        <p:spPr bwMode="auto">
          <a:xfrm>
            <a:off x="843354" y="5913455"/>
            <a:ext cx="2133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黑体" panose="02010609060101010101" pitchFamily="49" charset="-122"/>
              </a:rPr>
              <a:t>图</a:t>
            </a:r>
            <a:r>
              <a:rPr lang="en-US" altLang="zh-CN" sz="1600" dirty="0">
                <a:latin typeface="黑体" panose="02010609060101010101" pitchFamily="49" charset="-122"/>
              </a:rPr>
              <a:t>3-5 a  </a:t>
            </a:r>
            <a:r>
              <a:rPr lang="zh-CN" altLang="en-US" sz="1600" dirty="0">
                <a:latin typeface="黑体" panose="02010609060101010101" pitchFamily="49" charset="-122"/>
              </a:rPr>
              <a:t>双杆活塞缸</a:t>
            </a:r>
          </a:p>
        </p:txBody>
      </p:sp>
      <p:sp>
        <p:nvSpPr>
          <p:cNvPr id="85" name="TextBox 9"/>
          <p:cNvSpPr txBox="1">
            <a:spLocks noChangeArrowheads="1"/>
          </p:cNvSpPr>
          <p:nvPr/>
        </p:nvSpPr>
        <p:spPr bwMode="auto">
          <a:xfrm>
            <a:off x="5292080" y="5961846"/>
            <a:ext cx="213391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742950" indent="-28575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1143000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6002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20574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600" dirty="0">
                <a:latin typeface="黑体" panose="02010609060101010101" pitchFamily="49" charset="-122"/>
              </a:rPr>
              <a:t>图</a:t>
            </a:r>
            <a:r>
              <a:rPr lang="en-US" altLang="zh-CN" sz="1600" dirty="0">
                <a:latin typeface="黑体" panose="02010609060101010101" pitchFamily="49" charset="-122"/>
              </a:rPr>
              <a:t>3-5 b  </a:t>
            </a:r>
            <a:r>
              <a:rPr lang="zh-CN" altLang="en-US" sz="1600" dirty="0">
                <a:latin typeface="黑体" panose="02010609060101010101" pitchFamily="49" charset="-122"/>
              </a:rPr>
              <a:t>单杆活塞缸</a:t>
            </a:r>
          </a:p>
        </p:txBody>
      </p:sp>
    </p:spTree>
    <p:extLst>
      <p:ext uri="{BB962C8B-B14F-4D97-AF65-F5344CB8AC3E}">
        <p14:creationId xmlns:p14="http://schemas.microsoft.com/office/powerpoint/2010/main" val="4078003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4"/>
          <p:cNvSpPr>
            <a:spLocks noChangeArrowheads="1"/>
          </p:cNvSpPr>
          <p:nvPr/>
        </p:nvSpPr>
        <p:spPr bwMode="auto">
          <a:xfrm>
            <a:off x="130936" y="5398580"/>
            <a:ext cx="8818768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1800" b="1" dirty="0">
                <a:latin typeface="黑体" panose="02010609060101010101" pitchFamily="49" charset="-122"/>
              </a:rPr>
              <a:t>当缸筒固定时，运动部件移动范围是活塞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</a:rPr>
              <a:t>有效行程</a:t>
            </a:r>
            <a:r>
              <a:rPr lang="zh-CN" altLang="en-US" sz="1800" b="1" dirty="0">
                <a:latin typeface="黑体" panose="02010609060101010101" pitchFamily="49" charset="-122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</a:rPr>
              <a:t>三倍</a:t>
            </a:r>
            <a:r>
              <a:rPr lang="zh-CN" altLang="en-US" sz="1800" b="1" dirty="0">
                <a:latin typeface="黑体" panose="02010609060101010101" pitchFamily="49" charset="-122"/>
              </a:rPr>
              <a:t>，适于中小型机械。</a:t>
            </a:r>
          </a:p>
          <a:p>
            <a:pPr>
              <a:lnSpc>
                <a:spcPct val="150000"/>
              </a:lnSpc>
            </a:pPr>
            <a:r>
              <a:rPr lang="zh-CN" altLang="en-US" sz="1800" b="1" dirty="0">
                <a:latin typeface="黑体" panose="02010609060101010101" pitchFamily="49" charset="-122"/>
              </a:rPr>
              <a:t>当活塞杆固定时，运动部件移动范围是活塞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</a:rPr>
              <a:t>有效行程</a:t>
            </a:r>
            <a:r>
              <a:rPr lang="zh-CN" altLang="en-US" sz="1800" b="1" dirty="0">
                <a:latin typeface="黑体" panose="02010609060101010101" pitchFamily="49" charset="-122"/>
              </a:rPr>
              <a:t>的</a:t>
            </a:r>
            <a:r>
              <a:rPr lang="zh-CN" altLang="en-US" sz="1800" b="1" dirty="0">
                <a:solidFill>
                  <a:srgbClr val="FF0000"/>
                </a:solidFill>
                <a:latin typeface="黑体" panose="02010609060101010101" pitchFamily="49" charset="-122"/>
              </a:rPr>
              <a:t>两倍</a:t>
            </a:r>
            <a:r>
              <a:rPr lang="zh-CN" altLang="en-US" sz="1800" b="1" dirty="0">
                <a:latin typeface="黑体" panose="02010609060101010101" pitchFamily="49" charset="-122"/>
              </a:rPr>
              <a:t>，可用于较大型机械 。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活塞缸</a:t>
            </a:r>
            <a:r>
              <a:rPr lang="en-US" altLang="zh-CN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-</a:t>
            </a:r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双杆活塞缸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084168" y="944866"/>
            <a:ext cx="2880320" cy="2165974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chemeClr val="accent6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特点</a:t>
            </a: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b="1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两腔面积相等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压力相同时，推力相等</a:t>
            </a:r>
          </a:p>
          <a:p>
            <a:pPr marL="285750" indent="-285750" algn="ctr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流量相同时，速度相等</a:t>
            </a:r>
            <a:r>
              <a:rPr lang="zh-CN" altLang="en-US" b="1" u="sng" dirty="0">
                <a:latin typeface="黑体" panose="02010609060101010101" pitchFamily="49" charset="-122"/>
                <a:ea typeface="黑体" panose="02010609060101010101" pitchFamily="49" charset="-122"/>
              </a:rPr>
              <a:t>具有等推力等速度特性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206407" y="3414959"/>
            <a:ext cx="2232248" cy="5900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65125" indent="-255588">
              <a:spcBef>
                <a:spcPts val="400"/>
              </a:spcBef>
              <a:buClr>
                <a:schemeClr val="accent1"/>
              </a:buClr>
              <a:buSzPct val="68000"/>
              <a:buFont typeface="Wingdings 3" panose="05040102010807070707" pitchFamily="18" charset="2"/>
              <a:buChar char=""/>
              <a:defRPr sz="27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1pPr>
            <a:lvl2pPr marL="620713" indent="-228600">
              <a:spcBef>
                <a:spcPts val="325"/>
              </a:spcBef>
              <a:buClr>
                <a:schemeClr val="accent1"/>
              </a:buClr>
              <a:buFont typeface="Verdana" panose="020B0604030504040204" pitchFamily="34" charset="0"/>
              <a:buChar char="◦"/>
              <a:defRPr sz="23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2pPr>
            <a:lvl3pPr marL="858838" indent="-228600">
              <a:spcBef>
                <a:spcPts val="350"/>
              </a:spcBef>
              <a:buClr>
                <a:schemeClr val="accent2"/>
              </a:buClr>
              <a:buSzPct val="100000"/>
              <a:buFont typeface="Wingdings 2" panose="05020102010507070707" pitchFamily="18" charset="2"/>
              <a:buChar char=""/>
              <a:defRPr sz="21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3pPr>
            <a:lvl4pPr marL="11430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19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4pPr>
            <a:lvl5pPr marL="1371600" indent="-228600">
              <a:spcBef>
                <a:spcPts val="350"/>
              </a:spcBef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5pPr>
            <a:lvl6pPr marL="18288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6pPr>
            <a:lvl7pPr marL="22860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7pPr>
            <a:lvl8pPr marL="27432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8pPr>
            <a:lvl9pPr marL="3200400" indent="-228600" eaLnBrk="0" fontAlgn="base" hangingPunct="0">
              <a:spcBef>
                <a:spcPts val="350"/>
              </a:spcBef>
              <a:spcAft>
                <a:spcPct val="0"/>
              </a:spcAft>
              <a:buClr>
                <a:schemeClr val="accent2"/>
              </a:buClr>
              <a:buFont typeface="Wingdings 2" panose="05020102010507070707" pitchFamily="18" charset="2"/>
              <a:buChar char=""/>
              <a:defRPr sz="2000">
                <a:solidFill>
                  <a:schemeClr val="tx1"/>
                </a:solidFill>
                <a:latin typeface="Lucida Sans Unicode" panose="020B0602030504020204" pitchFamily="34" charset="0"/>
                <a:ea typeface="黑体" panose="02010609060101010101" pitchFamily="49" charset="-122"/>
              </a:defRPr>
            </a:lvl9pPr>
          </a:lstStyle>
          <a:p>
            <a:pPr marL="109537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推力、速度计算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1796104" y="3496244"/>
                <a:ext cx="7164796" cy="11315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𝑭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𝑨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𝒑</m:t>
                              </m:r>
                            </m:e>
                            <m:sub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b>
                          </m:sSub>
                        </m:e>
                      </m:d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𝝅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𝑫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𝒅</m:t>
                          </m:r>
                        </m:e>
                        <m: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)</m:t>
                      </m:r>
                      <m:sSub>
                        <m:sSubPr>
                          <m:ctrlPr>
                            <a:rPr lang="en-US" altLang="zh-CN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𝒎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</m:num>
                        <m:den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</m:den>
                      </m:f>
                      <m:sSub>
                        <m:sSub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b="1" i="1" smtClean="0">
                              <a:latin typeface="Cambria Math" panose="02040503050406030204" pitchFamily="18" charset="0"/>
                            </a:rPr>
                            <m:t>𝜼</m:t>
                          </m:r>
                        </m:e>
                        <m:sub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𝒗</m:t>
                          </m:r>
                        </m:sub>
                      </m:sSub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𝒒</m:t>
                          </m:r>
                          <m:sSub>
                            <m:sSubPr>
                              <m:ctrlP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1" i="1" smtClean="0">
                                  <a:latin typeface="Cambria Math" panose="02040503050406030204" pitchFamily="18" charset="0"/>
                                </a:rPr>
                                <m:t>𝜼</m:t>
                              </m:r>
                            </m:e>
                            <m:sub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𝒗</m:t>
                              </m:r>
                            </m:sub>
                          </m:sSub>
                        </m:num>
                        <m:den>
                          <m:r>
                            <a:rPr lang="en-US" altLang="zh-CN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𝝅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𝑫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𝒅</m:t>
                              </m:r>
                            </m:e>
                            <m:sup>
                              <m:r>
                                <a:rPr lang="en-US" altLang="zh-CN" b="1" i="1">
                                  <a:latin typeface="Cambria Math" panose="02040503050406030204" pitchFamily="18" charset="0"/>
                                </a:rPr>
                                <m:t>𝟐</m:t>
                              </m:r>
                            </m:sup>
                          </m:sSup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zh-CN" altLang="en-US" b="1" dirty="0"/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6104" y="3496244"/>
                <a:ext cx="7164796" cy="113152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2"/>
              <p:cNvSpPr txBox="1">
                <a:spLocks/>
              </p:cNvSpPr>
              <p:nvPr/>
            </p:nvSpPr>
            <p:spPr>
              <a:xfrm>
                <a:off x="2627784" y="4684422"/>
                <a:ext cx="5834880" cy="657508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0" indent="0" algn="just">
                  <a:buNone/>
                </a:pPr>
                <a:r>
                  <a:rPr lang="en-US" altLang="zh-CN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A-</a:t>
                </a:r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活塞的有效面积；</a:t>
                </a:r>
                <a:r>
                  <a:rPr lang="en-US" altLang="zh-CN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</a:t>
                </a:r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、</a:t>
                </a:r>
                <a:r>
                  <a:rPr lang="en-US" altLang="zh-CN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d-</a:t>
                </a:r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活塞和活塞杆的直径；</a:t>
                </a:r>
                <a:r>
                  <a:rPr lang="en-US" altLang="zh-CN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q-</a:t>
                </a:r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输入流量；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-</a:t>
                </a:r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缸的进出口压力；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𝜂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、</m:t>
                        </m:r>
                        <m:r>
                          <a:rPr lang="zh-CN" altLang="en-US" sz="16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𝑣</m:t>
                        </m:r>
                      </m:sub>
                    </m:sSub>
                    <m:r>
                      <a:rPr lang="en-US" altLang="zh-CN" sz="160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zh-CN" altLang="en-US" sz="1600" i="1">
                        <a:latin typeface="Cambria Math" panose="02040503050406030204" pitchFamily="18" charset="0"/>
                      </a:rPr>
                      <m:t>缸</m:t>
                    </m:r>
                  </m:oMath>
                </a14:m>
                <a:r>
                  <a:rPr lang="zh-CN" altLang="en-US" sz="1600" kern="0" dirty="0">
                    <a:latin typeface="黑体" panose="02010609060101010101" pitchFamily="49" charset="-122"/>
                    <a:ea typeface="黑体" panose="02010609060101010101" pitchFamily="49" charset="-122"/>
                  </a:rPr>
                  <a:t>的机械效率、容积效率</a:t>
                </a:r>
                <a:endParaRPr lang="en-US" altLang="zh-CN" sz="1600" kern="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27784" y="4684422"/>
                <a:ext cx="5834880" cy="657508"/>
              </a:xfrm>
              <a:prstGeom prst="rect">
                <a:avLst/>
              </a:prstGeom>
              <a:blipFill>
                <a:blip r:embed="rId4"/>
                <a:stretch>
                  <a:fillRect l="-522" t="-2778" r="-6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5T1.EPS" descr="id:2147504910;FounderCES">
            <a:extLst>
              <a:ext uri="{FF2B5EF4-FFF2-40B4-BE49-F238E27FC236}">
                <a16:creationId xmlns:a16="http://schemas.microsoft.com/office/drawing/2014/main" id="{C059ACD4-C7A1-490E-9CBB-B6EDFB3C27F3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248062" y="820773"/>
            <a:ext cx="5548074" cy="216597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B1E981E-589E-4728-BA8E-967F220F31D2}"/>
              </a:ext>
            </a:extLst>
          </p:cNvPr>
          <p:cNvSpPr/>
          <p:nvPr/>
        </p:nvSpPr>
        <p:spPr>
          <a:xfrm>
            <a:off x="648072" y="2848151"/>
            <a:ext cx="4572000" cy="433645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28600" algn="ctr">
              <a:lnSpc>
                <a:spcPts val="1350"/>
              </a:lnSpc>
              <a:spcAft>
                <a:spcPts val="0"/>
              </a:spcAft>
            </a:pPr>
            <a:endParaRPr lang="zh-CN" altLang="zh-CN" sz="14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algn="ctr">
              <a:lnSpc>
                <a:spcPts val="1200"/>
              </a:lnSpc>
              <a:spcAft>
                <a:spcPts val="0"/>
              </a:spcAft>
            </a:pP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a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缸固定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活塞移动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        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　</a:t>
            </a:r>
            <a:r>
              <a:rPr lang="en-US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b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活塞固定</a:t>
            </a:r>
            <a:r>
              <a:rPr lang="en-US" altLang="zh-CN" sz="1400" dirty="0">
                <a:solidFill>
                  <a:srgbClr val="000000"/>
                </a:solidFill>
                <a:latin typeface="方正书宋_GBK"/>
                <a:ea typeface="方正书宋_GBK"/>
                <a:cs typeface="Times New Roman" panose="02020603050405020304" pitchFamily="18" charset="0"/>
              </a:rPr>
              <a:t>,</a:t>
            </a:r>
            <a:r>
              <a:rPr lang="zh-CN" altLang="zh-CN" sz="14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缸移动</a:t>
            </a:r>
            <a:endParaRPr lang="zh-CN" altLang="zh-CN" sz="1400" dirty="0">
              <a:solidFill>
                <a:srgbClr val="000000"/>
              </a:solidFill>
              <a:effectLst/>
              <a:latin typeface="NEU-BZ-S92"/>
              <a:ea typeface="方正书宋_GBK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1341407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4473</TotalTime>
  <Words>4353</Words>
  <Application>Microsoft Office PowerPoint</Application>
  <PresentationFormat>全屏显示(4:3)</PresentationFormat>
  <Paragraphs>469</Paragraphs>
  <Slides>46</Slides>
  <Notes>8</Notes>
  <HiddenSlides>0</HiddenSlides>
  <MMClips>0</MMClips>
  <ScaleCrop>false</ScaleCrop>
  <HeadingPairs>
    <vt:vector size="8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46</vt:i4>
      </vt:variant>
    </vt:vector>
  </HeadingPairs>
  <TitlesOfParts>
    <vt:vector size="67" baseType="lpstr">
      <vt:lpstr>NEU-BZ-S92</vt:lpstr>
      <vt:lpstr>等线</vt:lpstr>
      <vt:lpstr>等线 Light</vt:lpstr>
      <vt:lpstr>方正书宋_GBK</vt:lpstr>
      <vt:lpstr>黑体</vt:lpstr>
      <vt:lpstr>黑体</vt:lpstr>
      <vt:lpstr>华文楷体</vt:lpstr>
      <vt:lpstr>华文中宋</vt:lpstr>
      <vt:lpstr>楷体_GB2312</vt:lpstr>
      <vt:lpstr>宋体</vt:lpstr>
      <vt:lpstr>微软雅黑</vt:lpstr>
      <vt:lpstr>Arial</vt:lpstr>
      <vt:lpstr>Cambria Math</vt:lpstr>
      <vt:lpstr>Lucida Sans Unicode</vt:lpstr>
      <vt:lpstr>Times New Roman</vt:lpstr>
      <vt:lpstr>Wingdings</vt:lpstr>
      <vt:lpstr>Wingdings 3</vt:lpstr>
      <vt:lpstr>自定义设计方案</vt:lpstr>
      <vt:lpstr>公式</vt:lpstr>
      <vt:lpstr>位图图像</vt:lpstr>
      <vt:lpstr>Equation</vt:lpstr>
      <vt:lpstr>液压传动及控制（乙）</vt:lpstr>
      <vt:lpstr>第五讲 液压执行器和辅助装置 </vt:lpstr>
      <vt:lpstr>液压缸</vt:lpstr>
      <vt:lpstr>液压缸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液压缸的典型结构组成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第五章      液压缸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 for Wind Energy</dc:title>
  <dc:creator>Feng Wang</dc:creator>
  <cp:lastModifiedBy>gong guofang</cp:lastModifiedBy>
  <cp:revision>498</cp:revision>
  <cp:lastPrinted>1601-01-01T00:00:00Z</cp:lastPrinted>
  <dcterms:created xsi:type="dcterms:W3CDTF">2010-12-21T11:12:58Z</dcterms:created>
  <dcterms:modified xsi:type="dcterms:W3CDTF">2021-11-22T14:36:00Z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</Properties>
</file>